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iriş" id="{dd0c8b0d-a4b0-392d-bbf1-ece43a38779b}">
          <p14:sldIdLst>
            <p14:sldId id="256"/>
            <p14:sldId id="257"/>
            <p14:sldId id="258"/>
          </p14:sldIdLst>
        </p14:section>
        <p14:section name="Web Paneli" id="{600a55dc-acf7-3b83-d3dd-a312a9074124}">
          <p14:sldIdLst>
            <p14:sldId id="259"/>
            <p14:sldId id="260"/>
            <p14:sldId id="261"/>
            <p14:sldId id="262"/>
            <p14:sldId id="263"/>
          </p14:sldIdLst>
        </p14:section>
        <p14:section name="Sayaç, Kesici ve Hatlar" id="{23caacdd-bf74-0fd4-7ff0-784f094007cc}">
          <p14:sldIdLst>
            <p14:sldId id="264"/>
            <p14:sldId id="265"/>
          </p14:sldIdLst>
        </p14:section>
        <p14:section name="Veri Toplayıcı" id="{d9579077-f144-b7fd-68ab-02a101732120}">
          <p14:sldIdLst>
            <p14:sldId id="266"/>
            <p14:sldId id="267"/>
          </p14:sldIdLst>
        </p14:section>
        <p14:section name="Mevzuat" id="{800fa4f6-dda1-a487-6174-f3a5a92cc2e6}">
          <p14:sldIdLst>
            <p14:sldId id="268"/>
            <p14:sldId id="269"/>
          </p14:sldIdLst>
        </p14:section>
        <p14:section name="Lisans ve İletişim" id="{4ae2fdac-a8c5-0106-aea4-05af2c9101cd}">
          <p14:sldIdLst>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Açılış: SIYAD GES İzleme; tüm inverter markaları tek ekranda, veri tesiste ya da Türkiye'de kalır. Ekran görüntüleri demo modundan (SIYAD_GES_DEMO) alınmıştır.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Müşterinin bugünkü durumu: marka başına ayrı portal, yurt dışı bulut, abonelik. SIYAD ile tek yazılım, ömür boyu lisans, veri tesiste.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Toplayıcı tesisteki bilgisayarda Windows servisi olarak çalışır; veriler tesisin SQL Server'ına yazılır, web paneli aynı veritabanından okur. Dış sunucuya veri gitmez.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Canlı demo: Genel Bakış sayfası 30 sn'de bir yenilenir. Tesis filtresi, açık arıza listesi ve inverter kartları.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K-INV-03 kartı 'AC bağlantısı yok' arızası gösterir. K-INV-01 detayına girip gösterge kadranlarını ve DC hat tablosunu gösterin.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Karşılaştırma sayfasında Antalya'daki 4 inverter seçili; A-INV-01/02 (36 kWp) ile A-INV-03 (18,7 kWp) eğrileri.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devam eden arıza K-INV-03 (kod 25, AC bağlantısı yok). DC hat tablosunda düşük string akımı gölgelenme / kirlenmeyi gösterir.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değerleri: net kazanç 121,3 t CO2e, kurulum ayak izinin %125,9'u geri kazanıldı, yaklaşık geri ödeme 21.07.2026. ESG / sürdürülebilirlik raporları ve karbon beyanı için kullanılır.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Toplayıcıda Sayaç ve Kesiciler sekmesi: sayaç satırı renkli durum gösterir; kesici AÇ/KAPA demo modda simüle edilir, sahaya gönderilmez. EPDK'nın yeni uzaktan kontrol ve veriş sınırı kurallarıyla bağlantı kurun.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tesislerde 5 hat: Antalya Datalogger (Modbus TCP), Kesici (IEC 103), Sayaç (IEC 62056-21), Konya Ethernet-2 (RTU over TCP), Konya RS485-1 (COM3). Ayarlar web kurulum sayfasından ya da masaüstünden değişir, 1 dk içinde devreye girer.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Toplayıcı demo modda çalışıyor (üstte turuncu 'DEMO: simüle veri' etiketi). Canlı İzleme'de satıra tıklayınca alt panelde PV/string ve faz değerleri gelir.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Grafik ve Raporlar sekmesi: günlük eğri, DC hatlar, AC fazlar, aylık ve yıllık üretim; Excel'e aktarım. Ekim 2026 demo toplamı 40.704 kWh.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Kapsam: EPDK yükümlülükleri tüm tesisler için değil; 19.10.2026 değişiklikleriyle acil durum talimatı / uzaktan kontrol işletmedeki elektriksel kurulu gücü 900 kW ve üzeri lisanssız santrallerden başlar (en büyük güçten başlayarak). Siber Güvenlik Yetkinlik Modeli lisans sahiplerine uygulanır. 900 kW altı tesislerde ana argüman ticari gizlilik ve KVKK. SIYAD kapalı ağda okur, kayıtlar tesisteki sunucuda kalır.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EPDK sekiz yönetmelikte değişiklik yaptı; yayım tarihinde yürürlüğe girdi. Acil durum talimatı ve uzaktan kontrol işletmedeki elektriksel kurulu gücü 900 kW ve üzeri dağıtım bağlantılı lisanssız santraller için; 900 kW altı tesisler bu talimat zincirinin dışında. Sayaç ve kesici modülünü bu yükümlülüklerin kanıtı olarak konumlayın.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Lisans bilgileri siyadsistem.com GES İnverter İzleme Sistemi sayfasıyla uyumludur. Fiyat sayfada yok; tesis, inverter, kullanıcı ve sayaç sayısına göre teklif verilir. Bu sunumdaki ekranlar değerlendirme (demo) modundan alınmıştır.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Kapanış: teklif için inverter marka/model listesi istenir; canlı demo paneli ve değerlendirme modu önerilir.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KAPAK">
    <p:bg>
      <p:bgPr>
        <a:solidFill>
          <a:srgbClr val="13294B"/>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17320"/>
            <a:ext cx="5394960" cy="2377440"/>
          </a:xfrm>
          <a:prstGeom prst="rect">
            <a:avLst/>
          </a:prstGeom>
          <a:noFill/>
          <a:ln/>
        </p:spPr>
        <p:txBody>
          <a:bodyPr wrap="square" rtlCol="0"/>
          <a:lstStyle>
            <a:lvl1pPr algn="l" indent="0" marL="0">
              <a:buNone/>
              <a:defRPr lang="en-US" sz="4000" b="1" dirty="0">
                <a:solidFill>
                  <a:schemeClr val="bg1"/>
                </a:solidFill>
                <a:latin typeface="Arial" pitchFamily="34" charset="0"/>
                <a:ea typeface="Arial" pitchFamily="34" charset="-122"/>
                <a:cs typeface="Arial" pitchFamily="34" charset="-120"/>
              </a:defRPr>
            </a:lvl1pPr>
          </a:lstStyle>
          <a:p>
            <a:pPr algn="l" indent="0" marL="0">
              <a:buNone/>
            </a:pPr>
            <a:endParaRPr lang="en-US" sz="4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CERIK">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66928"/>
            <a:ext cx="11064240" cy="640080"/>
          </a:xfrm>
          <a:prstGeom prst="rect">
            <a:avLst/>
          </a:prstGeom>
          <a:noFill/>
          <a:ln/>
        </p:spPr>
        <p:txBody>
          <a:bodyPr wrap="square" rtlCol="0"/>
          <a:lstStyle>
            <a:lvl1pPr algn="l" indent="0" marL="0">
              <a:buNone/>
              <a:defRPr lang="en-US" sz="3000" b="1" dirty="0">
                <a:solidFill>
                  <a:schemeClr val="tx2"/>
                </a:solidFill>
                <a:latin typeface="Arial" pitchFamily="34" charset="0"/>
                <a:ea typeface="Arial" pitchFamily="34" charset="-122"/>
                <a:cs typeface="Arial" pitchFamily="34" charset="-120"/>
              </a:defRPr>
            </a:lvl1pPr>
          </a:lstStyle>
          <a:p>
            <a:pPr algn="l" indent="0" marL="0">
              <a:buNone/>
            </a:pPr>
            <a:endParaRPr lang="en-US" sz="3000" dirty="0"/>
          </a:p>
        </p:txBody>
      </p:sp>
      <p:sp>
        <p:nvSpPr>
          <p:cNvPr id="3" name="Text 0"/>
          <p:cNvSpPr/>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chemeClr val="accent5"/>
                </a:solidFill>
              </a:rPr>
              <a:t>SİYAD · GES İnverter İzleme</a:t>
            </a:r>
            <a:endParaRPr lang="en-US" sz="10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slideLayout" Target="../slideLayouts/slideLayout3.xml"/><Relationship Id="rId1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3.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image" Target="../media/image-5-2.jpg"/><Relationship Id="rId3" Type="http://schemas.openxmlformats.org/officeDocument/2006/relationships/slideLayout" Target="../slideLayouts/slideLayout3.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image" Target="../media/image-6-2.jp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jpg"/><Relationship Id="rId3" Type="http://schemas.openxmlformats.org/officeDocument/2006/relationships/slideLayout" Target="../slideLayouts/slideLayout3.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image" Target="../media/image-8-2.jpg"/><Relationship Id="rId3" Type="http://schemas.openxmlformats.org/officeDocument/2006/relationships/slideLayout" Target="../slideLayouts/slideLayout3.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image" Target="../media/image-9-2.jpg"/><Relationship Id="rId3" Type="http://schemas.openxmlformats.org/officeDocument/2006/relationships/slideLayout" Target="../slideLayouts/slideLayout3.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image" Target="../media/image-10-2.jpg"/><Relationship Id="rId3" Type="http://schemas.openxmlformats.org/officeDocument/2006/relationships/image" Target="../media/image-10-3.jpg"/><Relationship Id="rId4" Type="http://schemas.openxmlformats.org/officeDocument/2006/relationships/slideLayout" Target="../slideLayouts/slideLayout3.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image" Target="../media/image-11-2.jpg"/><Relationship Id="rId3" Type="http://schemas.openxmlformats.org/officeDocument/2006/relationships/slideLayout" Target="../slideLayouts/slideLayout3.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jpg"/><Relationship Id="rId3" Type="http://schemas.openxmlformats.org/officeDocument/2006/relationships/slideLayout" Target="../slideLayouts/slideLayout3.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slideLayout" Target="../slideLayouts/slideLayout3.xml"/><Relationship Id="rId1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2.xml"/><Relationship Id="rId5"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logo"/>
          <p:cNvSpPr txBox="1"/>
          <p:nvPr/>
        </p:nvSpPr>
        <p:spPr>
          <a:xfrm>
            <a:off x="548640" y="320040"/>
            <a:ext cx="4572000" cy="457200"/>
          </a:xfrm>
          <a:prstGeom prst="rect">
            <a:avLst/>
          </a:prstGeom>
          <a:noFill/>
          <a:ln/>
        </p:spPr>
        <p:txBody>
          <a:bodyPr wrap="square" lIns="0" tIns="0" rIns="0" bIns="0" rtlCol="0" anchor="ctr"/>
          <a:lstStyle/>
          <a:p>
            <a:pPr indent="0" marL="0">
              <a:buNone/>
            </a:pPr>
            <a:r>
              <a:rPr lang="en-US" sz="2600" b="1" dirty="0">
                <a:solidFill>
                  <a:schemeClr val="bg1"/>
                </a:solidFill>
                <a:latin typeface="Arial" pitchFamily="34" charset="0"/>
                <a:ea typeface="Arial" pitchFamily="34" charset="-122"/>
                <a:cs typeface="Arial" pitchFamily="34" charset="-120"/>
              </a:rPr>
              <a:t>SİYAD</a:t>
            </a:r>
            <a:pPr indent="0" marL="0">
              <a:buNone/>
            </a:pPr>
            <a:r>
              <a:rPr lang="en-US" sz="1300" dirty="0">
                <a:solidFill>
                  <a:srgbClr val="C9D3E3"/>
                </a:solidFill>
                <a:latin typeface="Arial" pitchFamily="34" charset="0"/>
                <a:ea typeface="Arial" pitchFamily="34" charset="-122"/>
                <a:cs typeface="Arial" pitchFamily="34" charset="-120"/>
              </a:rPr>
              <a:t>   Siyad Sistem</a:t>
            </a:r>
            <a:endParaRPr lang="en-US" sz="2600" dirty="0"/>
          </a:p>
        </p:txBody>
      </p:sp>
      <p:sp>
        <p:nvSpPr>
          <p:cNvPr id="3" name="Text 1"/>
          <p:cNvSpPr txBox="1"/>
          <p:nvPr/>
        </p:nvSpPr>
        <p:spPr>
          <a:xfrm>
            <a:off x="548640" y="1005840"/>
            <a:ext cx="548640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ÖMÜR BOYU LİSANS · MARKA BAĞIMSIZ · VERİLER TÜRKİYE’DE</a:t>
            </a:r>
            <a:endParaRPr lang="en-US" sz="1200" dirty="0"/>
          </a:p>
        </p:txBody>
      </p:sp>
      <p:sp>
        <p:nvSpPr>
          <p:cNvPr id="4" name="Text 0"/>
          <p:cNvSpPr/>
          <p:nvPr>
            <p:ph idx="100" type="title" hasCustomPrompt="1"/>
          </p:nvPr>
        </p:nvSpPr>
        <p:spPr>
          <a:xfrm>
            <a:off x="548640" y="1417320"/>
            <a:ext cx="5394960" cy="2377440"/>
          </a:xfrm>
          <a:prstGeom prst="rect">
            <a:avLst/>
          </a:prstGeom>
          <a:noFill/>
          <a:ln/>
        </p:spPr>
        <p:txBody>
          <a:bodyPr wrap="square" lIns="0" tIns="0" rIns="0" bIns="0" rtlCol="0" anchor="t"/>
          <a:lstStyle/>
          <a:p>
            <a:pPr algn="l" indent="0" marL="0">
              <a:buNone/>
            </a:pPr>
            <a:r>
              <a:rPr lang="en-US" sz="4000" b="1" dirty="0">
                <a:solidFill>
                  <a:schemeClr val="bg1"/>
                </a:solidFill>
                <a:latin typeface="Arial" pitchFamily="34" charset="0"/>
                <a:ea typeface="Arial" pitchFamily="34" charset="-122"/>
                <a:cs typeface="Arial" pitchFamily="34" charset="-120"/>
              </a:rPr>
              <a:t>Tüm inverterleriniz tek ekranda. Verileriniz Türkiye’de.</a:t>
            </a:r>
            <a:endParaRPr lang="en-US" sz="4000" dirty="0"/>
          </a:p>
        </p:txBody>
      </p:sp>
      <p:sp>
        <p:nvSpPr>
          <p:cNvPr id="5" name="Text 3"/>
          <p:cNvSpPr txBox="1"/>
          <p:nvPr/>
        </p:nvSpPr>
        <p:spPr>
          <a:xfrm>
            <a:off x="548640" y="3977640"/>
            <a:ext cx="5212080" cy="1188720"/>
          </a:xfrm>
          <a:prstGeom prst="rect">
            <a:avLst/>
          </a:prstGeom>
          <a:noFill/>
          <a:ln/>
        </p:spPr>
        <p:txBody>
          <a:bodyPr wrap="square" lIns="0" tIns="0" rIns="0" bIns="0" rtlCol="0" anchor="t"/>
          <a:lstStyle/>
          <a:p>
            <a:pPr indent="0" marL="0">
              <a:buNone/>
            </a:pPr>
            <a:r>
              <a:rPr lang="en-US" sz="1600" dirty="0">
                <a:solidFill>
                  <a:srgbClr val="D6DEEA"/>
                </a:solidFill>
              </a:rPr>
              <a:t>Growatt, GoodWe, Huawei, Sungrow, Solax, Deye, Wattsonic ve TommaTech inverterlerini Modbus RTU/TCP ile doğrudan okuyan; verileri kendi sunucunuzda tutan GES izleme ve analiz yazılımı.</a:t>
            </a:r>
            <a:endParaRPr lang="en-US" sz="1600" dirty="0"/>
          </a:p>
        </p:txBody>
      </p:sp>
      <p:sp>
        <p:nvSpPr>
          <p:cNvPr id="6" name="Text 4"/>
          <p:cNvSpPr txBox="1"/>
          <p:nvPr/>
        </p:nvSpPr>
        <p:spPr>
          <a:xfrm>
            <a:off x="548640" y="6172200"/>
            <a:ext cx="6400800" cy="274320"/>
          </a:xfrm>
          <a:prstGeom prst="rect">
            <a:avLst/>
          </a:prstGeom>
          <a:noFill/>
          <a:ln/>
        </p:spPr>
        <p:txBody>
          <a:bodyPr wrap="square" lIns="0" tIns="0" rIns="0" bIns="0" rtlCol="0" anchor="ctr"/>
          <a:lstStyle/>
          <a:p>
            <a:pPr indent="0" marL="0">
              <a:buNone/>
            </a:pPr>
            <a:r>
              <a:rPr lang="en-US" sz="1100" dirty="0">
                <a:solidFill>
                  <a:srgbClr val="AEB9CC"/>
                </a:solidFill>
              </a:rPr>
              <a:t>Siyad Sistem · 1985’ten beri · Celal Bayar Üniversitesi Teknokent · ISO 9001</a:t>
            </a:r>
            <a:endParaRPr lang="en-US" sz="1100" dirty="0"/>
          </a:p>
        </p:txBody>
      </p:sp>
      <p:sp>
        <p:nvSpPr>
          <p:cNvPr id="7" name="cerceve-web_genel"/>
          <p:cNvSpPr/>
          <p:nvPr/>
        </p:nvSpPr>
        <p:spPr>
          <a:xfrm>
            <a:off x="6208776" y="1271016"/>
            <a:ext cx="5504688" cy="3427083"/>
          </a:xfrm>
          <a:prstGeom prst="roundRect">
            <a:avLst>
              <a:gd name="adj" fmla="val 2135"/>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8" name="ekran-web_genel" descr="web_genel">    </p:cNvPr>
          <p:cNvPicPr>
            <a:picLocks noChangeAspect="1"/>
          </p:cNvPicPr>
          <p:nvPr/>
        </p:nvPicPr>
        <p:blipFill>
          <a:blip r:embed="rId1"/>
          <a:stretch>
            <a:fillRect/>
          </a:stretch>
        </p:blipFill>
        <p:spPr>
          <a:xfrm>
            <a:off x="6263640" y="1325880"/>
            <a:ext cx="5394960" cy="3317355"/>
          </a:xfrm>
          <a:prstGeom prst="rect">
            <a:avLst/>
          </a:prstGeom>
        </p:spPr>
      </p:pic>
      <p:sp>
        <p:nvSpPr>
          <p:cNvPr id="9" name="Text 6"/>
          <p:cNvSpPr txBox="1"/>
          <p:nvPr/>
        </p:nvSpPr>
        <p:spPr>
          <a:xfrm>
            <a:off x="6263640" y="4892040"/>
            <a:ext cx="5394960" cy="274320"/>
          </a:xfrm>
          <a:prstGeom prst="rect">
            <a:avLst/>
          </a:prstGeom>
          <a:noFill/>
          <a:ln/>
        </p:spPr>
        <p:txBody>
          <a:bodyPr wrap="square" lIns="0" tIns="0" rIns="0" bIns="0" rtlCol="0" anchor="ctr"/>
          <a:lstStyle/>
          <a:p>
            <a:pPr indent="0" marL="0">
              <a:buNone/>
            </a:pPr>
            <a:r>
              <a:rPr lang="en-US" sz="1100" i="1" dirty="0">
                <a:solidFill>
                  <a:srgbClr val="AEB9CC"/>
                </a:solidFill>
              </a:rPr>
              <a:t>Web paneli · Genel Bakış (demo verisi)</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kicker"/>
          <p:cNvSpPr txBox="1"/>
          <p:nvPr/>
        </p:nvSpPr>
        <p:spPr>
          <a:xfrm>
            <a:off x="548640" y="274320"/>
            <a:ext cx="1097280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SORUN VE ÇÖZÜM</a:t>
            </a:r>
            <a:endParaRPr lang="en-US" sz="1200" dirty="0"/>
          </a:p>
        </p:txBody>
      </p:sp>
      <p:sp>
        <p:nvSpPr>
          <p:cNvPr id="3" name="Text 0"/>
          <p:cNvSpPr/>
          <p:nvPr>
            <p:ph idx="100" type="title" hasCustomPrompt="1"/>
          </p:nvPr>
        </p:nvSpPr>
        <p:spPr>
          <a:xfrm>
            <a:off x="548640" y="566928"/>
            <a:ext cx="11064240" cy="640080"/>
          </a:xfrm>
          <a:prstGeom prst="rect">
            <a:avLst/>
          </a:prstGeom>
          <a:noFill/>
          <a:ln/>
        </p:spPr>
        <p:txBody>
          <a:bodyPr wrap="square" lIns="0" tIns="0" rIns="0" bIns="0" rtlCol="0" anchor="t"/>
          <a:lstStyle/>
          <a:p>
            <a:pPr algn="l" indent="0" marL="0">
              <a:buNone/>
            </a:pPr>
            <a:r>
              <a:rPr lang="en-US" sz="3000" b="1" dirty="0">
                <a:solidFill>
                  <a:schemeClr val="tx2"/>
                </a:solidFill>
                <a:latin typeface="Arial" pitchFamily="34" charset="0"/>
                <a:ea typeface="Arial" pitchFamily="34" charset="-122"/>
                <a:cs typeface="Arial" pitchFamily="34" charset="-120"/>
              </a:rPr>
              <a:t>Birçok marka, tek ekran, sizin sunucunuz</a:t>
            </a:r>
            <a:endParaRPr lang="en-US" sz="3000" dirty="0"/>
          </a:p>
        </p:txBody>
      </p:sp>
      <p:sp>
        <p:nvSpPr>
          <p:cNvPr id="4" name="kart"/>
          <p:cNvSpPr/>
          <p:nvPr/>
        </p:nvSpPr>
        <p:spPr>
          <a:xfrm>
            <a:off x="548640" y="1463040"/>
            <a:ext cx="4206240" cy="3931920"/>
          </a:xfrm>
          <a:prstGeom prst="roundRect">
            <a:avLst>
              <a:gd name="adj" fmla="val 2326"/>
            </a:avLst>
          </a:prstGeom>
          <a:solidFill>
            <a:schemeClr val="bg2"/>
          </a:solidFill>
          <a:ln/>
        </p:spPr>
      </p:sp>
      <p:sp>
        <p:nvSpPr>
          <p:cNvPr id="5" name="Text 3"/>
          <p:cNvSpPr txBox="1"/>
          <p:nvPr/>
        </p:nvSpPr>
        <p:spPr>
          <a:xfrm>
            <a:off x="822960" y="1645920"/>
            <a:ext cx="3657600" cy="365760"/>
          </a:xfrm>
          <a:prstGeom prst="rect">
            <a:avLst/>
          </a:prstGeom>
          <a:noFill/>
          <a:ln/>
        </p:spPr>
        <p:txBody>
          <a:bodyPr wrap="square" lIns="0" tIns="0" rIns="0" bIns="0" rtlCol="0" anchor="ctr"/>
          <a:lstStyle/>
          <a:p>
            <a:pPr indent="0" marL="0">
              <a:buNone/>
            </a:pPr>
            <a:r>
              <a:rPr lang="en-US" sz="1800" b="1" dirty="0">
                <a:solidFill>
                  <a:schemeClr val="tx2"/>
                </a:solidFill>
              </a:rPr>
              <a:t>Bugün sahada</a:t>
            </a:r>
            <a:endParaRPr lang="en-US" sz="1800" dirty="0"/>
          </a:p>
        </p:txBody>
      </p:sp>
      <p:pic>
        <p:nvPicPr>
          <p:cNvPr id="6" name="sorun-ikon" descr="sorun">    </p:cNvPr>
          <p:cNvPicPr>
            <a:picLocks noChangeAspect="1"/>
          </p:cNvPicPr>
          <p:nvPr/>
        </p:nvPicPr>
        <p:blipFill>
          <a:blip r:embed="rId1"/>
          <a:stretch>
            <a:fillRect/>
          </a:stretch>
        </p:blipFill>
        <p:spPr>
          <a:xfrm>
            <a:off x="822960" y="2212848"/>
            <a:ext cx="256032" cy="256032"/>
          </a:xfrm>
          <a:prstGeom prst="rect">
            <a:avLst/>
          </a:prstGeom>
        </p:spPr>
      </p:pic>
      <p:sp>
        <p:nvSpPr>
          <p:cNvPr id="7" name="Text 4"/>
          <p:cNvSpPr txBox="1"/>
          <p:nvPr/>
        </p:nvSpPr>
        <p:spPr>
          <a:xfrm>
            <a:off x="1234440" y="2130552"/>
            <a:ext cx="3291840" cy="685800"/>
          </a:xfrm>
          <a:prstGeom prst="rect">
            <a:avLst/>
          </a:prstGeom>
          <a:noFill/>
          <a:ln/>
        </p:spPr>
        <p:txBody>
          <a:bodyPr wrap="square" lIns="0" tIns="0" rIns="0" bIns="0" rtlCol="0" anchor="t"/>
          <a:lstStyle/>
          <a:p>
            <a:pPr indent="0" marL="0">
              <a:buNone/>
            </a:pPr>
            <a:r>
              <a:rPr lang="en-US" sz="1400" dirty="0">
                <a:solidFill>
                  <a:schemeClr val="tx1"/>
                </a:solidFill>
              </a:rPr>
              <a:t>Her marka için ayrı portal ve hesap</a:t>
            </a:r>
            <a:endParaRPr lang="en-US" sz="1400" dirty="0"/>
          </a:p>
        </p:txBody>
      </p:sp>
      <p:pic>
        <p:nvPicPr>
          <p:cNvPr id="8" name="sorun-ikon" descr="sorun">    </p:cNvPr>
          <p:cNvPicPr>
            <a:picLocks noChangeAspect="1"/>
          </p:cNvPicPr>
          <p:nvPr/>
        </p:nvPicPr>
        <p:blipFill>
          <a:blip r:embed="rId2"/>
          <a:stretch>
            <a:fillRect/>
          </a:stretch>
        </p:blipFill>
        <p:spPr>
          <a:xfrm>
            <a:off x="822960" y="2990088"/>
            <a:ext cx="256032" cy="256032"/>
          </a:xfrm>
          <a:prstGeom prst="rect">
            <a:avLst/>
          </a:prstGeom>
        </p:spPr>
      </p:pic>
      <p:sp>
        <p:nvSpPr>
          <p:cNvPr id="9" name="Text 5"/>
          <p:cNvSpPr txBox="1"/>
          <p:nvPr/>
        </p:nvSpPr>
        <p:spPr>
          <a:xfrm>
            <a:off x="1234440" y="2907792"/>
            <a:ext cx="3291840" cy="685800"/>
          </a:xfrm>
          <a:prstGeom prst="rect">
            <a:avLst/>
          </a:prstGeom>
          <a:noFill/>
          <a:ln/>
        </p:spPr>
        <p:txBody>
          <a:bodyPr wrap="square" lIns="0" tIns="0" rIns="0" bIns="0" rtlCol="0" anchor="t"/>
          <a:lstStyle/>
          <a:p>
            <a:pPr indent="0" marL="0">
              <a:buNone/>
            </a:pPr>
            <a:r>
              <a:rPr lang="en-US" sz="1400" dirty="0">
                <a:solidFill>
                  <a:schemeClr val="tx1"/>
                </a:solidFill>
              </a:rPr>
              <a:t>Üretim ve arıza verisi yurt dışındaki üretici bulutunda</a:t>
            </a:r>
            <a:endParaRPr lang="en-US" sz="1400" dirty="0"/>
          </a:p>
        </p:txBody>
      </p:sp>
      <p:pic>
        <p:nvPicPr>
          <p:cNvPr id="10" name="sorun-ikon" descr="sorun">    </p:cNvPr>
          <p:cNvPicPr>
            <a:picLocks noChangeAspect="1"/>
          </p:cNvPicPr>
          <p:nvPr/>
        </p:nvPicPr>
        <p:blipFill>
          <a:blip r:embed="rId3"/>
          <a:stretch>
            <a:fillRect/>
          </a:stretch>
        </p:blipFill>
        <p:spPr>
          <a:xfrm>
            <a:off x="822960" y="3767328"/>
            <a:ext cx="256032" cy="256032"/>
          </a:xfrm>
          <a:prstGeom prst="rect">
            <a:avLst/>
          </a:prstGeom>
        </p:spPr>
      </p:pic>
      <p:sp>
        <p:nvSpPr>
          <p:cNvPr id="11" name="Text 6"/>
          <p:cNvSpPr txBox="1"/>
          <p:nvPr/>
        </p:nvSpPr>
        <p:spPr>
          <a:xfrm>
            <a:off x="1234440" y="3685032"/>
            <a:ext cx="3291840" cy="685800"/>
          </a:xfrm>
          <a:prstGeom prst="rect">
            <a:avLst/>
          </a:prstGeom>
          <a:noFill/>
          <a:ln/>
        </p:spPr>
        <p:txBody>
          <a:bodyPr wrap="square" lIns="0" tIns="0" rIns="0" bIns="0" rtlCol="0" anchor="t"/>
          <a:lstStyle/>
          <a:p>
            <a:pPr indent="0" marL="0">
              <a:buNone/>
            </a:pPr>
            <a:r>
              <a:rPr lang="en-US" sz="1400" dirty="0">
                <a:solidFill>
                  <a:schemeClr val="tx1"/>
                </a:solidFill>
              </a:rPr>
              <a:t>İnternete açık sistem, aylık abonelik</a:t>
            </a:r>
            <a:endParaRPr lang="en-US" sz="1400" dirty="0"/>
          </a:p>
        </p:txBody>
      </p:sp>
      <p:pic>
        <p:nvPicPr>
          <p:cNvPr id="12" name="sorun-ikon" descr="sorun">    </p:cNvPr>
          <p:cNvPicPr>
            <a:picLocks noChangeAspect="1"/>
          </p:cNvPicPr>
          <p:nvPr/>
        </p:nvPicPr>
        <p:blipFill>
          <a:blip r:embed="rId4"/>
          <a:stretch>
            <a:fillRect/>
          </a:stretch>
        </p:blipFill>
        <p:spPr>
          <a:xfrm>
            <a:off x="822960" y="4544568"/>
            <a:ext cx="256032" cy="256032"/>
          </a:xfrm>
          <a:prstGeom prst="rect">
            <a:avLst/>
          </a:prstGeom>
        </p:spPr>
      </p:pic>
      <p:sp>
        <p:nvSpPr>
          <p:cNvPr id="13" name="Text 7"/>
          <p:cNvSpPr txBox="1"/>
          <p:nvPr/>
        </p:nvSpPr>
        <p:spPr>
          <a:xfrm>
            <a:off x="1234440" y="4462272"/>
            <a:ext cx="3291840" cy="685800"/>
          </a:xfrm>
          <a:prstGeom prst="rect">
            <a:avLst/>
          </a:prstGeom>
          <a:noFill/>
          <a:ln/>
        </p:spPr>
        <p:txBody>
          <a:bodyPr wrap="square" lIns="0" tIns="0" rIns="0" bIns="0" rtlCol="0" anchor="t"/>
          <a:lstStyle/>
          <a:p>
            <a:pPr indent="0" marL="0">
              <a:buNone/>
            </a:pPr>
            <a:r>
              <a:rPr lang="en-US" sz="1400" dirty="0">
                <a:solidFill>
                  <a:schemeClr val="tx1"/>
                </a:solidFill>
              </a:rPr>
              <a:t>Gölgelenme, kirlenme ve arıza kayıpları ancak saha ziyaretinde görülür</a:t>
            </a:r>
            <a:endParaRPr lang="en-US" sz="1400" dirty="0"/>
          </a:p>
        </p:txBody>
      </p:sp>
      <p:sp>
        <p:nvSpPr>
          <p:cNvPr id="14" name="fayda-kart"/>
          <p:cNvSpPr/>
          <p:nvPr/>
        </p:nvSpPr>
        <p:spPr>
          <a:xfrm>
            <a:off x="5120640" y="1463040"/>
            <a:ext cx="3108960" cy="1828800"/>
          </a:xfrm>
          <a:prstGeom prst="roundRect">
            <a:avLst>
              <a:gd name="adj" fmla="val 5000"/>
            </a:avLst>
          </a:prstGeom>
          <a:solidFill>
            <a:schemeClr val="bg1"/>
          </a:solidFill>
          <a:ln w="9525">
            <a:solidFill>
              <a:srgbClr val="D9DEE7"/>
            </a:solidFill>
            <a:prstDash val="solid"/>
          </a:ln>
        </p:spPr>
      </p:sp>
      <p:sp>
        <p:nvSpPr>
          <p:cNvPr id="15" name="ikon-daire"/>
          <p:cNvSpPr/>
          <p:nvPr/>
        </p:nvSpPr>
        <p:spPr>
          <a:xfrm>
            <a:off x="5349240" y="1691640"/>
            <a:ext cx="548640" cy="548640"/>
          </a:xfrm>
          <a:prstGeom prst="ellipse">
            <a:avLst/>
          </a:prstGeom>
          <a:solidFill>
            <a:schemeClr val="tx2"/>
          </a:solidFill>
          <a:ln/>
        </p:spPr>
      </p:sp>
      <p:pic>
        <p:nvPicPr>
          <p:cNvPr id="16" name="ikon" descr="ikon">    </p:cNvPr>
          <p:cNvPicPr>
            <a:picLocks noChangeAspect="1"/>
          </p:cNvPicPr>
          <p:nvPr/>
        </p:nvPicPr>
        <p:blipFill>
          <a:blip r:embed="rId5"/>
          <a:stretch>
            <a:fillRect/>
          </a:stretch>
        </p:blipFill>
        <p:spPr>
          <a:xfrm>
            <a:off x="5486400" y="1828800"/>
            <a:ext cx="274320" cy="274320"/>
          </a:xfrm>
          <a:prstGeom prst="rect">
            <a:avLst/>
          </a:prstGeom>
        </p:spPr>
      </p:pic>
      <p:sp>
        <p:nvSpPr>
          <p:cNvPr id="17" name="Text 10"/>
          <p:cNvSpPr txBox="1"/>
          <p:nvPr/>
        </p:nvSpPr>
        <p:spPr>
          <a:xfrm>
            <a:off x="6035040" y="1737360"/>
            <a:ext cx="2103120" cy="457200"/>
          </a:xfrm>
          <a:prstGeom prst="rect">
            <a:avLst/>
          </a:prstGeom>
          <a:noFill/>
          <a:ln/>
        </p:spPr>
        <p:txBody>
          <a:bodyPr wrap="square" lIns="0" tIns="0" rIns="0" bIns="0" rtlCol="0" anchor="ctr"/>
          <a:lstStyle/>
          <a:p>
            <a:pPr indent="0" marL="0">
              <a:buNone/>
            </a:pPr>
            <a:r>
              <a:rPr lang="en-US" sz="1600" b="1" dirty="0">
                <a:solidFill>
                  <a:schemeClr val="tx2"/>
                </a:solidFill>
              </a:rPr>
              <a:t>Ömür boyu lisans</a:t>
            </a:r>
            <a:endParaRPr lang="en-US" sz="1600" dirty="0"/>
          </a:p>
        </p:txBody>
      </p:sp>
      <p:sp>
        <p:nvSpPr>
          <p:cNvPr id="18" name="Text 11"/>
          <p:cNvSpPr txBox="1"/>
          <p:nvPr/>
        </p:nvSpPr>
        <p:spPr>
          <a:xfrm>
            <a:off x="5349240" y="2377440"/>
            <a:ext cx="2697480" cy="777240"/>
          </a:xfrm>
          <a:prstGeom prst="rect">
            <a:avLst/>
          </a:prstGeom>
          <a:noFill/>
          <a:ln/>
        </p:spPr>
        <p:txBody>
          <a:bodyPr wrap="square" lIns="0" tIns="0" rIns="0" bIns="0" rtlCol="0" anchor="t"/>
          <a:lstStyle/>
          <a:p>
            <a:pPr indent="0" marL="0">
              <a:buNone/>
            </a:pPr>
            <a:r>
              <a:rPr lang="en-US" sz="1300" dirty="0">
                <a:solidFill>
                  <a:schemeClr val="tx1"/>
                </a:solidFill>
              </a:rPr>
              <a:t>Tek seferlik ödeme, süresiz kullanım. Abonelik zorunlu değil.</a:t>
            </a:r>
            <a:endParaRPr lang="en-US" sz="1300" dirty="0"/>
          </a:p>
        </p:txBody>
      </p:sp>
      <p:sp>
        <p:nvSpPr>
          <p:cNvPr id="19" name="fayda-kart"/>
          <p:cNvSpPr/>
          <p:nvPr/>
        </p:nvSpPr>
        <p:spPr>
          <a:xfrm>
            <a:off x="8412480" y="1463040"/>
            <a:ext cx="3108960" cy="1828800"/>
          </a:xfrm>
          <a:prstGeom prst="roundRect">
            <a:avLst>
              <a:gd name="adj" fmla="val 5000"/>
            </a:avLst>
          </a:prstGeom>
          <a:solidFill>
            <a:schemeClr val="bg1"/>
          </a:solidFill>
          <a:ln w="9525">
            <a:solidFill>
              <a:srgbClr val="D9DEE7"/>
            </a:solidFill>
            <a:prstDash val="solid"/>
          </a:ln>
        </p:spPr>
      </p:sp>
      <p:sp>
        <p:nvSpPr>
          <p:cNvPr id="20" name="ikon-daire"/>
          <p:cNvSpPr/>
          <p:nvPr/>
        </p:nvSpPr>
        <p:spPr>
          <a:xfrm>
            <a:off x="8641080" y="1691640"/>
            <a:ext cx="548640" cy="548640"/>
          </a:xfrm>
          <a:prstGeom prst="ellipse">
            <a:avLst/>
          </a:prstGeom>
          <a:solidFill>
            <a:schemeClr val="tx2"/>
          </a:solidFill>
          <a:ln/>
        </p:spPr>
      </p:sp>
      <p:pic>
        <p:nvPicPr>
          <p:cNvPr id="21" name="ikon" descr="ikon">    </p:cNvPr>
          <p:cNvPicPr>
            <a:picLocks noChangeAspect="1"/>
          </p:cNvPicPr>
          <p:nvPr/>
        </p:nvPicPr>
        <p:blipFill>
          <a:blip r:embed="rId6"/>
          <a:stretch>
            <a:fillRect/>
          </a:stretch>
        </p:blipFill>
        <p:spPr>
          <a:xfrm>
            <a:off x="8778240" y="1828800"/>
            <a:ext cx="274320" cy="274320"/>
          </a:xfrm>
          <a:prstGeom prst="rect">
            <a:avLst/>
          </a:prstGeom>
        </p:spPr>
      </p:pic>
      <p:sp>
        <p:nvSpPr>
          <p:cNvPr id="22" name="Text 14"/>
          <p:cNvSpPr txBox="1"/>
          <p:nvPr/>
        </p:nvSpPr>
        <p:spPr>
          <a:xfrm>
            <a:off x="9326880" y="1737360"/>
            <a:ext cx="2103120" cy="457200"/>
          </a:xfrm>
          <a:prstGeom prst="rect">
            <a:avLst/>
          </a:prstGeom>
          <a:noFill/>
          <a:ln/>
        </p:spPr>
        <p:txBody>
          <a:bodyPr wrap="square" lIns="0" tIns="0" rIns="0" bIns="0" rtlCol="0" anchor="ctr"/>
          <a:lstStyle/>
          <a:p>
            <a:pPr indent="0" marL="0">
              <a:buNone/>
            </a:pPr>
            <a:r>
              <a:rPr lang="en-US" sz="1600" b="1" dirty="0">
                <a:solidFill>
                  <a:schemeClr val="tx2"/>
                </a:solidFill>
              </a:rPr>
              <a:t>Ücretsiz güncellemeler</a:t>
            </a:r>
            <a:endParaRPr lang="en-US" sz="1600" dirty="0"/>
          </a:p>
        </p:txBody>
      </p:sp>
      <p:sp>
        <p:nvSpPr>
          <p:cNvPr id="23" name="Text 15"/>
          <p:cNvSpPr txBox="1"/>
          <p:nvPr/>
        </p:nvSpPr>
        <p:spPr>
          <a:xfrm>
            <a:off x="8641080" y="2377440"/>
            <a:ext cx="2697480" cy="777240"/>
          </a:xfrm>
          <a:prstGeom prst="rect">
            <a:avLst/>
          </a:prstGeom>
          <a:noFill/>
          <a:ln/>
        </p:spPr>
        <p:txBody>
          <a:bodyPr wrap="square" lIns="0" tIns="0" rIns="0" bIns="0" rtlCol="0" anchor="t"/>
          <a:lstStyle/>
          <a:p>
            <a:pPr indent="0" marL="0">
              <a:buNone/>
            </a:pPr>
            <a:r>
              <a:rPr lang="en-US" sz="1300" dirty="0">
                <a:solidFill>
                  <a:schemeClr val="tx1"/>
                </a:solidFill>
              </a:rPr>
              <a:t>Aynı sürüm içi güncellemeler ve yeni inverter, sayaç, kesici desteği ücretsiz.</a:t>
            </a:r>
            <a:endParaRPr lang="en-US" sz="1300" dirty="0"/>
          </a:p>
        </p:txBody>
      </p:sp>
      <p:sp>
        <p:nvSpPr>
          <p:cNvPr id="24" name="fayda-kart"/>
          <p:cNvSpPr/>
          <p:nvPr/>
        </p:nvSpPr>
        <p:spPr>
          <a:xfrm>
            <a:off x="5120640" y="3474720"/>
            <a:ext cx="3108960" cy="1828800"/>
          </a:xfrm>
          <a:prstGeom prst="roundRect">
            <a:avLst>
              <a:gd name="adj" fmla="val 5000"/>
            </a:avLst>
          </a:prstGeom>
          <a:solidFill>
            <a:schemeClr val="bg1"/>
          </a:solidFill>
          <a:ln w="9525">
            <a:solidFill>
              <a:srgbClr val="D9DEE7"/>
            </a:solidFill>
            <a:prstDash val="solid"/>
          </a:ln>
        </p:spPr>
      </p:sp>
      <p:sp>
        <p:nvSpPr>
          <p:cNvPr id="25" name="ikon-daire"/>
          <p:cNvSpPr/>
          <p:nvPr/>
        </p:nvSpPr>
        <p:spPr>
          <a:xfrm>
            <a:off x="5349240" y="3703320"/>
            <a:ext cx="548640" cy="548640"/>
          </a:xfrm>
          <a:prstGeom prst="ellipse">
            <a:avLst/>
          </a:prstGeom>
          <a:solidFill>
            <a:schemeClr val="tx2"/>
          </a:solidFill>
          <a:ln/>
        </p:spPr>
      </p:sp>
      <p:pic>
        <p:nvPicPr>
          <p:cNvPr id="26" name="ikon" descr="ikon">    </p:cNvPr>
          <p:cNvPicPr>
            <a:picLocks noChangeAspect="1"/>
          </p:cNvPicPr>
          <p:nvPr/>
        </p:nvPicPr>
        <p:blipFill>
          <a:blip r:embed="rId7"/>
          <a:stretch>
            <a:fillRect/>
          </a:stretch>
        </p:blipFill>
        <p:spPr>
          <a:xfrm>
            <a:off x="5486400" y="3840480"/>
            <a:ext cx="274320" cy="274320"/>
          </a:xfrm>
          <a:prstGeom prst="rect">
            <a:avLst/>
          </a:prstGeom>
        </p:spPr>
      </p:pic>
      <p:sp>
        <p:nvSpPr>
          <p:cNvPr id="27" name="Text 18"/>
          <p:cNvSpPr txBox="1"/>
          <p:nvPr/>
        </p:nvSpPr>
        <p:spPr>
          <a:xfrm>
            <a:off x="6035040" y="3749040"/>
            <a:ext cx="2103120" cy="457200"/>
          </a:xfrm>
          <a:prstGeom prst="rect">
            <a:avLst/>
          </a:prstGeom>
          <a:noFill/>
          <a:ln/>
        </p:spPr>
        <p:txBody>
          <a:bodyPr wrap="square" lIns="0" tIns="0" rIns="0" bIns="0" rtlCol="0" anchor="ctr"/>
          <a:lstStyle/>
          <a:p>
            <a:pPr indent="0" marL="0">
              <a:buNone/>
            </a:pPr>
            <a:r>
              <a:rPr lang="en-US" sz="1600" b="1" dirty="0">
                <a:solidFill>
                  <a:schemeClr val="tx2"/>
                </a:solidFill>
              </a:rPr>
              <a:t>İnternetsiz çalışır</a:t>
            </a:r>
            <a:endParaRPr lang="en-US" sz="1600" dirty="0"/>
          </a:p>
        </p:txBody>
      </p:sp>
      <p:sp>
        <p:nvSpPr>
          <p:cNvPr id="28" name="Text 19"/>
          <p:cNvSpPr txBox="1"/>
          <p:nvPr/>
        </p:nvSpPr>
        <p:spPr>
          <a:xfrm>
            <a:off x="5349240" y="4389120"/>
            <a:ext cx="2697480" cy="777240"/>
          </a:xfrm>
          <a:prstGeom prst="rect">
            <a:avLst/>
          </a:prstGeom>
          <a:noFill/>
          <a:ln/>
        </p:spPr>
        <p:txBody>
          <a:bodyPr wrap="square" lIns="0" tIns="0" rIns="0" bIns="0" rtlCol="0" anchor="t"/>
          <a:lstStyle/>
          <a:p>
            <a:pPr indent="0" marL="0">
              <a:buNone/>
            </a:pPr>
            <a:r>
              <a:rPr lang="en-US" sz="1300" dirty="0">
                <a:solidFill>
                  <a:schemeClr val="tx1"/>
                </a:solidFill>
              </a:rPr>
              <a:t>Kapalı ağda Modbus ile okur; internet üzerinden saldırıya kapalı.</a:t>
            </a:r>
            <a:endParaRPr lang="en-US" sz="1300" dirty="0"/>
          </a:p>
        </p:txBody>
      </p:sp>
      <p:sp>
        <p:nvSpPr>
          <p:cNvPr id="29" name="fayda-kart"/>
          <p:cNvSpPr/>
          <p:nvPr/>
        </p:nvSpPr>
        <p:spPr>
          <a:xfrm>
            <a:off x="8412480" y="3474720"/>
            <a:ext cx="3108960" cy="1828800"/>
          </a:xfrm>
          <a:prstGeom prst="roundRect">
            <a:avLst>
              <a:gd name="adj" fmla="val 5000"/>
            </a:avLst>
          </a:prstGeom>
          <a:solidFill>
            <a:schemeClr val="bg1"/>
          </a:solidFill>
          <a:ln w="9525">
            <a:solidFill>
              <a:srgbClr val="D9DEE7"/>
            </a:solidFill>
            <a:prstDash val="solid"/>
          </a:ln>
        </p:spPr>
      </p:sp>
      <p:sp>
        <p:nvSpPr>
          <p:cNvPr id="30" name="ikon-daire"/>
          <p:cNvSpPr/>
          <p:nvPr/>
        </p:nvSpPr>
        <p:spPr>
          <a:xfrm>
            <a:off x="8641080" y="3703320"/>
            <a:ext cx="548640" cy="548640"/>
          </a:xfrm>
          <a:prstGeom prst="ellipse">
            <a:avLst/>
          </a:prstGeom>
          <a:solidFill>
            <a:schemeClr val="tx2"/>
          </a:solidFill>
          <a:ln/>
        </p:spPr>
      </p:sp>
      <p:pic>
        <p:nvPicPr>
          <p:cNvPr id="31" name="ikon" descr="ikon">    </p:cNvPr>
          <p:cNvPicPr>
            <a:picLocks noChangeAspect="1"/>
          </p:cNvPicPr>
          <p:nvPr/>
        </p:nvPicPr>
        <p:blipFill>
          <a:blip r:embed="rId8"/>
          <a:stretch>
            <a:fillRect/>
          </a:stretch>
        </p:blipFill>
        <p:spPr>
          <a:xfrm>
            <a:off x="8778240" y="3840480"/>
            <a:ext cx="274320" cy="274320"/>
          </a:xfrm>
          <a:prstGeom prst="rect">
            <a:avLst/>
          </a:prstGeom>
        </p:spPr>
      </p:pic>
      <p:sp>
        <p:nvSpPr>
          <p:cNvPr id="32" name="Text 22"/>
          <p:cNvSpPr txBox="1"/>
          <p:nvPr/>
        </p:nvSpPr>
        <p:spPr>
          <a:xfrm>
            <a:off x="9326880" y="3749040"/>
            <a:ext cx="2103120" cy="457200"/>
          </a:xfrm>
          <a:prstGeom prst="rect">
            <a:avLst/>
          </a:prstGeom>
          <a:noFill/>
          <a:ln/>
        </p:spPr>
        <p:txBody>
          <a:bodyPr wrap="square" lIns="0" tIns="0" rIns="0" bIns="0" rtlCol="0" anchor="ctr"/>
          <a:lstStyle/>
          <a:p>
            <a:pPr indent="0" marL="0">
              <a:buNone/>
            </a:pPr>
            <a:r>
              <a:rPr lang="en-US" sz="1600" b="1" dirty="0">
                <a:solidFill>
                  <a:schemeClr val="tx2"/>
                </a:solidFill>
              </a:rPr>
              <a:t>Veriler Türkiye’de</a:t>
            </a:r>
            <a:endParaRPr lang="en-US" sz="1600" dirty="0"/>
          </a:p>
        </p:txBody>
      </p:sp>
      <p:sp>
        <p:nvSpPr>
          <p:cNvPr id="33" name="Text 23"/>
          <p:cNvSpPr txBox="1"/>
          <p:nvPr/>
        </p:nvSpPr>
        <p:spPr>
          <a:xfrm>
            <a:off x="8641080" y="4389120"/>
            <a:ext cx="2697480" cy="777240"/>
          </a:xfrm>
          <a:prstGeom prst="rect">
            <a:avLst/>
          </a:prstGeom>
          <a:noFill/>
          <a:ln/>
        </p:spPr>
        <p:txBody>
          <a:bodyPr wrap="square" lIns="0" tIns="0" rIns="0" bIns="0" rtlCol="0" anchor="t"/>
          <a:lstStyle/>
          <a:p>
            <a:pPr indent="0" marL="0">
              <a:buNone/>
            </a:pPr>
            <a:r>
              <a:rPr lang="en-US" sz="1300" dirty="0">
                <a:solidFill>
                  <a:schemeClr val="tx1"/>
                </a:solidFill>
              </a:rPr>
              <a:t>Kendi sunucunuzda kalır; yurt dışına gönderilmez.</a:t>
            </a:r>
            <a:endParaRPr lang="en-US" sz="1300" dirty="0"/>
          </a:p>
        </p:txBody>
      </p:sp>
      <p:sp>
        <p:nvSpPr>
          <p:cNvPr id="34" name="marka"/>
          <p:cNvSpPr/>
          <p:nvPr/>
        </p:nvSpPr>
        <p:spPr>
          <a:xfrm>
            <a:off x="548640" y="5715000"/>
            <a:ext cx="1280160" cy="411480"/>
          </a:xfrm>
          <a:prstGeom prst="roundRect">
            <a:avLst>
              <a:gd name="adj" fmla="val 48889"/>
            </a:avLst>
          </a:prstGeom>
          <a:solidFill>
            <a:schemeClr val="bg1"/>
          </a:solidFill>
          <a:ln w="9525">
            <a:solidFill>
              <a:srgbClr val="C5CCD8"/>
            </a:solidFill>
            <a:prstDash val="solid"/>
          </a:ln>
        </p:spPr>
      </p:sp>
      <p:sp>
        <p:nvSpPr>
          <p:cNvPr id="35" name="Text 25"/>
          <p:cNvSpPr txBox="1"/>
          <p:nvPr/>
        </p:nvSpPr>
        <p:spPr>
          <a:xfrm>
            <a:off x="548640" y="5715000"/>
            <a:ext cx="1280160" cy="411480"/>
          </a:xfrm>
          <a:prstGeom prst="rect">
            <a:avLst/>
          </a:prstGeom>
          <a:noFill/>
          <a:ln/>
        </p:spPr>
        <p:txBody>
          <a:bodyPr wrap="square" lIns="0" tIns="0" rIns="0" bIns="0" rtlCol="0" anchor="ctr"/>
          <a:lstStyle/>
          <a:p>
            <a:pPr algn="ctr" indent="0" marL="0">
              <a:buNone/>
            </a:pPr>
            <a:r>
              <a:rPr lang="en-US" sz="1300" b="1" dirty="0">
                <a:solidFill>
                  <a:schemeClr val="tx2"/>
                </a:solidFill>
              </a:rPr>
              <a:t>Growatt</a:t>
            </a:r>
            <a:endParaRPr lang="en-US" sz="1300" dirty="0"/>
          </a:p>
        </p:txBody>
      </p:sp>
      <p:sp>
        <p:nvSpPr>
          <p:cNvPr id="36" name="marka"/>
          <p:cNvSpPr/>
          <p:nvPr/>
        </p:nvSpPr>
        <p:spPr>
          <a:xfrm>
            <a:off x="1947672" y="5715000"/>
            <a:ext cx="1280160" cy="411480"/>
          </a:xfrm>
          <a:prstGeom prst="roundRect">
            <a:avLst>
              <a:gd name="adj" fmla="val 48889"/>
            </a:avLst>
          </a:prstGeom>
          <a:solidFill>
            <a:schemeClr val="bg1"/>
          </a:solidFill>
          <a:ln w="9525">
            <a:solidFill>
              <a:srgbClr val="C5CCD8"/>
            </a:solidFill>
            <a:prstDash val="solid"/>
          </a:ln>
        </p:spPr>
      </p:sp>
      <p:sp>
        <p:nvSpPr>
          <p:cNvPr id="37" name="Text 27"/>
          <p:cNvSpPr txBox="1"/>
          <p:nvPr/>
        </p:nvSpPr>
        <p:spPr>
          <a:xfrm>
            <a:off x="1947672" y="5715000"/>
            <a:ext cx="1280160" cy="411480"/>
          </a:xfrm>
          <a:prstGeom prst="rect">
            <a:avLst/>
          </a:prstGeom>
          <a:noFill/>
          <a:ln/>
        </p:spPr>
        <p:txBody>
          <a:bodyPr wrap="square" lIns="0" tIns="0" rIns="0" bIns="0" rtlCol="0" anchor="ctr"/>
          <a:lstStyle/>
          <a:p>
            <a:pPr algn="ctr" indent="0" marL="0">
              <a:buNone/>
            </a:pPr>
            <a:r>
              <a:rPr lang="en-US" sz="1300" b="1" dirty="0">
                <a:solidFill>
                  <a:schemeClr val="tx2"/>
                </a:solidFill>
              </a:rPr>
              <a:t>GoodWe</a:t>
            </a:r>
            <a:endParaRPr lang="en-US" sz="1300" dirty="0"/>
          </a:p>
        </p:txBody>
      </p:sp>
      <p:sp>
        <p:nvSpPr>
          <p:cNvPr id="38" name="marka"/>
          <p:cNvSpPr/>
          <p:nvPr/>
        </p:nvSpPr>
        <p:spPr>
          <a:xfrm>
            <a:off x="3346704" y="5715000"/>
            <a:ext cx="1280160" cy="411480"/>
          </a:xfrm>
          <a:prstGeom prst="roundRect">
            <a:avLst>
              <a:gd name="adj" fmla="val 48889"/>
            </a:avLst>
          </a:prstGeom>
          <a:solidFill>
            <a:schemeClr val="bg1"/>
          </a:solidFill>
          <a:ln w="9525">
            <a:solidFill>
              <a:srgbClr val="C5CCD8"/>
            </a:solidFill>
            <a:prstDash val="solid"/>
          </a:ln>
        </p:spPr>
      </p:sp>
      <p:sp>
        <p:nvSpPr>
          <p:cNvPr id="39" name="Text 29"/>
          <p:cNvSpPr txBox="1"/>
          <p:nvPr/>
        </p:nvSpPr>
        <p:spPr>
          <a:xfrm>
            <a:off x="3346704" y="5715000"/>
            <a:ext cx="1280160" cy="411480"/>
          </a:xfrm>
          <a:prstGeom prst="rect">
            <a:avLst/>
          </a:prstGeom>
          <a:noFill/>
          <a:ln/>
        </p:spPr>
        <p:txBody>
          <a:bodyPr wrap="square" lIns="0" tIns="0" rIns="0" bIns="0" rtlCol="0" anchor="ctr"/>
          <a:lstStyle/>
          <a:p>
            <a:pPr algn="ctr" indent="0" marL="0">
              <a:buNone/>
            </a:pPr>
            <a:r>
              <a:rPr lang="en-US" sz="1300" b="1" dirty="0">
                <a:solidFill>
                  <a:schemeClr val="tx2"/>
                </a:solidFill>
              </a:rPr>
              <a:t>Huawei</a:t>
            </a:r>
            <a:endParaRPr lang="en-US" sz="1300" dirty="0"/>
          </a:p>
        </p:txBody>
      </p:sp>
      <p:sp>
        <p:nvSpPr>
          <p:cNvPr id="40" name="marka"/>
          <p:cNvSpPr/>
          <p:nvPr/>
        </p:nvSpPr>
        <p:spPr>
          <a:xfrm>
            <a:off x="4745736" y="5715000"/>
            <a:ext cx="1280160" cy="411480"/>
          </a:xfrm>
          <a:prstGeom prst="roundRect">
            <a:avLst>
              <a:gd name="adj" fmla="val 48889"/>
            </a:avLst>
          </a:prstGeom>
          <a:solidFill>
            <a:schemeClr val="bg1"/>
          </a:solidFill>
          <a:ln w="9525">
            <a:solidFill>
              <a:srgbClr val="C5CCD8"/>
            </a:solidFill>
            <a:prstDash val="solid"/>
          </a:ln>
        </p:spPr>
      </p:sp>
      <p:sp>
        <p:nvSpPr>
          <p:cNvPr id="41" name="Text 31"/>
          <p:cNvSpPr txBox="1"/>
          <p:nvPr/>
        </p:nvSpPr>
        <p:spPr>
          <a:xfrm>
            <a:off x="4745736" y="5715000"/>
            <a:ext cx="1280160" cy="411480"/>
          </a:xfrm>
          <a:prstGeom prst="rect">
            <a:avLst/>
          </a:prstGeom>
          <a:noFill/>
          <a:ln/>
        </p:spPr>
        <p:txBody>
          <a:bodyPr wrap="square" lIns="0" tIns="0" rIns="0" bIns="0" rtlCol="0" anchor="ctr"/>
          <a:lstStyle/>
          <a:p>
            <a:pPr algn="ctr" indent="0" marL="0">
              <a:buNone/>
            </a:pPr>
            <a:r>
              <a:rPr lang="en-US" sz="1300" b="1" dirty="0">
                <a:solidFill>
                  <a:schemeClr val="tx2"/>
                </a:solidFill>
              </a:rPr>
              <a:t>Sungrow</a:t>
            </a:r>
            <a:endParaRPr lang="en-US" sz="1300" dirty="0"/>
          </a:p>
        </p:txBody>
      </p:sp>
      <p:sp>
        <p:nvSpPr>
          <p:cNvPr id="42" name="marka"/>
          <p:cNvSpPr/>
          <p:nvPr/>
        </p:nvSpPr>
        <p:spPr>
          <a:xfrm>
            <a:off x="6144768" y="5715000"/>
            <a:ext cx="1280160" cy="411480"/>
          </a:xfrm>
          <a:prstGeom prst="roundRect">
            <a:avLst>
              <a:gd name="adj" fmla="val 48889"/>
            </a:avLst>
          </a:prstGeom>
          <a:solidFill>
            <a:schemeClr val="bg1"/>
          </a:solidFill>
          <a:ln w="9525">
            <a:solidFill>
              <a:srgbClr val="C5CCD8"/>
            </a:solidFill>
            <a:prstDash val="solid"/>
          </a:ln>
        </p:spPr>
      </p:sp>
      <p:sp>
        <p:nvSpPr>
          <p:cNvPr id="43" name="Text 33"/>
          <p:cNvSpPr txBox="1"/>
          <p:nvPr/>
        </p:nvSpPr>
        <p:spPr>
          <a:xfrm>
            <a:off x="6144768" y="5715000"/>
            <a:ext cx="1280160" cy="411480"/>
          </a:xfrm>
          <a:prstGeom prst="rect">
            <a:avLst/>
          </a:prstGeom>
          <a:noFill/>
          <a:ln/>
        </p:spPr>
        <p:txBody>
          <a:bodyPr wrap="square" lIns="0" tIns="0" rIns="0" bIns="0" rtlCol="0" anchor="ctr"/>
          <a:lstStyle/>
          <a:p>
            <a:pPr algn="ctr" indent="0" marL="0">
              <a:buNone/>
            </a:pPr>
            <a:r>
              <a:rPr lang="en-US" sz="1300" b="1" dirty="0">
                <a:solidFill>
                  <a:schemeClr val="tx2"/>
                </a:solidFill>
              </a:rPr>
              <a:t>Solax</a:t>
            </a:r>
            <a:endParaRPr lang="en-US" sz="1300" dirty="0"/>
          </a:p>
        </p:txBody>
      </p:sp>
      <p:sp>
        <p:nvSpPr>
          <p:cNvPr id="44" name="marka"/>
          <p:cNvSpPr/>
          <p:nvPr/>
        </p:nvSpPr>
        <p:spPr>
          <a:xfrm>
            <a:off x="7543800" y="5715000"/>
            <a:ext cx="1280160" cy="411480"/>
          </a:xfrm>
          <a:prstGeom prst="roundRect">
            <a:avLst>
              <a:gd name="adj" fmla="val 48889"/>
            </a:avLst>
          </a:prstGeom>
          <a:solidFill>
            <a:schemeClr val="bg1"/>
          </a:solidFill>
          <a:ln w="9525">
            <a:solidFill>
              <a:srgbClr val="C5CCD8"/>
            </a:solidFill>
            <a:prstDash val="solid"/>
          </a:ln>
        </p:spPr>
      </p:sp>
      <p:sp>
        <p:nvSpPr>
          <p:cNvPr id="45" name="Text 35"/>
          <p:cNvSpPr txBox="1"/>
          <p:nvPr/>
        </p:nvSpPr>
        <p:spPr>
          <a:xfrm>
            <a:off x="7543800" y="5715000"/>
            <a:ext cx="1280160" cy="411480"/>
          </a:xfrm>
          <a:prstGeom prst="rect">
            <a:avLst/>
          </a:prstGeom>
          <a:noFill/>
          <a:ln/>
        </p:spPr>
        <p:txBody>
          <a:bodyPr wrap="square" lIns="0" tIns="0" rIns="0" bIns="0" rtlCol="0" anchor="ctr"/>
          <a:lstStyle/>
          <a:p>
            <a:pPr algn="ctr" indent="0" marL="0">
              <a:buNone/>
            </a:pPr>
            <a:r>
              <a:rPr lang="en-US" sz="1300" b="1" dirty="0">
                <a:solidFill>
                  <a:schemeClr val="tx2"/>
                </a:solidFill>
              </a:rPr>
              <a:t>Deye</a:t>
            </a:r>
            <a:endParaRPr lang="en-US" sz="1300" dirty="0"/>
          </a:p>
        </p:txBody>
      </p:sp>
      <p:sp>
        <p:nvSpPr>
          <p:cNvPr id="46" name="marka"/>
          <p:cNvSpPr/>
          <p:nvPr/>
        </p:nvSpPr>
        <p:spPr>
          <a:xfrm>
            <a:off x="8942832" y="5715000"/>
            <a:ext cx="1280160" cy="411480"/>
          </a:xfrm>
          <a:prstGeom prst="roundRect">
            <a:avLst>
              <a:gd name="adj" fmla="val 48889"/>
            </a:avLst>
          </a:prstGeom>
          <a:solidFill>
            <a:schemeClr val="bg1"/>
          </a:solidFill>
          <a:ln w="9525">
            <a:solidFill>
              <a:srgbClr val="C5CCD8"/>
            </a:solidFill>
            <a:prstDash val="solid"/>
          </a:ln>
        </p:spPr>
      </p:sp>
      <p:sp>
        <p:nvSpPr>
          <p:cNvPr id="47" name="Text 37"/>
          <p:cNvSpPr txBox="1"/>
          <p:nvPr/>
        </p:nvSpPr>
        <p:spPr>
          <a:xfrm>
            <a:off x="8942832" y="5715000"/>
            <a:ext cx="1280160" cy="411480"/>
          </a:xfrm>
          <a:prstGeom prst="rect">
            <a:avLst/>
          </a:prstGeom>
          <a:noFill/>
          <a:ln/>
        </p:spPr>
        <p:txBody>
          <a:bodyPr wrap="square" lIns="0" tIns="0" rIns="0" bIns="0" rtlCol="0" anchor="ctr"/>
          <a:lstStyle/>
          <a:p>
            <a:pPr algn="ctr" indent="0" marL="0">
              <a:buNone/>
            </a:pPr>
            <a:r>
              <a:rPr lang="en-US" sz="1300" b="1" dirty="0">
                <a:solidFill>
                  <a:schemeClr val="tx2"/>
                </a:solidFill>
              </a:rPr>
              <a:t>Wattsonic</a:t>
            </a:r>
            <a:endParaRPr lang="en-US" sz="1300" dirty="0"/>
          </a:p>
        </p:txBody>
      </p:sp>
      <p:sp>
        <p:nvSpPr>
          <p:cNvPr id="48" name="marka"/>
          <p:cNvSpPr/>
          <p:nvPr/>
        </p:nvSpPr>
        <p:spPr>
          <a:xfrm>
            <a:off x="10341864" y="5715000"/>
            <a:ext cx="1280160" cy="411480"/>
          </a:xfrm>
          <a:prstGeom prst="roundRect">
            <a:avLst>
              <a:gd name="adj" fmla="val 48889"/>
            </a:avLst>
          </a:prstGeom>
          <a:solidFill>
            <a:schemeClr val="bg1"/>
          </a:solidFill>
          <a:ln w="9525">
            <a:solidFill>
              <a:srgbClr val="C5CCD8"/>
            </a:solidFill>
            <a:prstDash val="solid"/>
          </a:ln>
        </p:spPr>
      </p:sp>
      <p:sp>
        <p:nvSpPr>
          <p:cNvPr id="49" name="Text 39"/>
          <p:cNvSpPr txBox="1"/>
          <p:nvPr/>
        </p:nvSpPr>
        <p:spPr>
          <a:xfrm>
            <a:off x="10341864" y="5715000"/>
            <a:ext cx="1280160" cy="411480"/>
          </a:xfrm>
          <a:prstGeom prst="rect">
            <a:avLst/>
          </a:prstGeom>
          <a:noFill/>
          <a:ln/>
        </p:spPr>
        <p:txBody>
          <a:bodyPr wrap="square" lIns="0" tIns="0" rIns="0" bIns="0" rtlCol="0" anchor="ctr"/>
          <a:lstStyle/>
          <a:p>
            <a:pPr algn="ctr" indent="0" marL="0">
              <a:buNone/>
            </a:pPr>
            <a:r>
              <a:rPr lang="en-US" sz="1300" b="1" dirty="0">
                <a:solidFill>
                  <a:schemeClr val="tx2"/>
                </a:solidFill>
              </a:rPr>
              <a:t>TommaTech</a:t>
            </a:r>
            <a:endParaRPr lang="en-US" sz="13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kicker"/>
          <p:cNvSpPr txBox="1"/>
          <p:nvPr/>
        </p:nvSpPr>
        <p:spPr>
          <a:xfrm>
            <a:off x="548640" y="274320"/>
            <a:ext cx="1097280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NASIL ÇALIŞIR</a:t>
            </a:r>
            <a:endParaRPr lang="en-US" sz="1200" dirty="0"/>
          </a:p>
        </p:txBody>
      </p:sp>
      <p:sp>
        <p:nvSpPr>
          <p:cNvPr id="3" name="Text 0"/>
          <p:cNvSpPr/>
          <p:nvPr>
            <p:ph idx="100" type="title" hasCustomPrompt="1"/>
          </p:nvPr>
        </p:nvSpPr>
        <p:spPr>
          <a:xfrm>
            <a:off x="548640" y="566928"/>
            <a:ext cx="11064240" cy="640080"/>
          </a:xfrm>
          <a:prstGeom prst="rect">
            <a:avLst/>
          </a:prstGeom>
          <a:noFill/>
          <a:ln/>
        </p:spPr>
        <p:txBody>
          <a:bodyPr wrap="square" lIns="0" tIns="0" rIns="0" bIns="0" rtlCol="0" anchor="t"/>
          <a:lstStyle/>
          <a:p>
            <a:pPr algn="l" indent="0" marL="0">
              <a:buNone/>
            </a:pPr>
            <a:r>
              <a:rPr lang="en-US" sz="3000" b="1" dirty="0">
                <a:solidFill>
                  <a:schemeClr val="tx2"/>
                </a:solidFill>
                <a:latin typeface="Arial" pitchFamily="34" charset="0"/>
                <a:ea typeface="Arial" pitchFamily="34" charset="-122"/>
                <a:cs typeface="Arial" pitchFamily="34" charset="-120"/>
              </a:rPr>
              <a:t>Sahadan ekrana, internete çıkmadan</a:t>
            </a:r>
            <a:endParaRPr lang="en-US" sz="3000" dirty="0"/>
          </a:p>
        </p:txBody>
      </p:sp>
      <p:sp>
        <p:nvSpPr>
          <p:cNvPr id="4" name="kart"/>
          <p:cNvSpPr/>
          <p:nvPr/>
        </p:nvSpPr>
        <p:spPr>
          <a:xfrm>
            <a:off x="548640" y="1600200"/>
            <a:ext cx="1938528" cy="2926080"/>
          </a:xfrm>
          <a:prstGeom prst="roundRect">
            <a:avLst>
              <a:gd name="adj" fmla="val 4717"/>
            </a:avLst>
          </a:prstGeom>
          <a:solidFill>
            <a:schemeClr val="bg2"/>
          </a:solidFill>
          <a:ln/>
        </p:spPr>
      </p:sp>
      <p:sp>
        <p:nvSpPr>
          <p:cNvPr id="5" name="ikon-daire"/>
          <p:cNvSpPr/>
          <p:nvPr/>
        </p:nvSpPr>
        <p:spPr>
          <a:xfrm>
            <a:off x="1152144" y="1828800"/>
            <a:ext cx="731520" cy="731520"/>
          </a:xfrm>
          <a:prstGeom prst="ellipse">
            <a:avLst/>
          </a:prstGeom>
          <a:solidFill>
            <a:schemeClr val="tx2"/>
          </a:solidFill>
          <a:ln/>
        </p:spPr>
      </p:sp>
      <p:pic>
        <p:nvPicPr>
          <p:cNvPr id="6" name="ikon" descr="ikon">    </p:cNvPr>
          <p:cNvPicPr>
            <a:picLocks noChangeAspect="1"/>
          </p:cNvPicPr>
          <p:nvPr/>
        </p:nvPicPr>
        <p:blipFill>
          <a:blip r:embed="rId1"/>
          <a:stretch>
            <a:fillRect/>
          </a:stretch>
        </p:blipFill>
        <p:spPr>
          <a:xfrm>
            <a:off x="1335024" y="2011680"/>
            <a:ext cx="365760" cy="365760"/>
          </a:xfrm>
          <a:prstGeom prst="rect">
            <a:avLst/>
          </a:prstGeom>
        </p:spPr>
      </p:pic>
      <p:sp>
        <p:nvSpPr>
          <p:cNvPr id="7" name="Text 4"/>
          <p:cNvSpPr txBox="1"/>
          <p:nvPr/>
        </p:nvSpPr>
        <p:spPr>
          <a:xfrm>
            <a:off x="640080" y="2697480"/>
            <a:ext cx="1755648" cy="411480"/>
          </a:xfrm>
          <a:prstGeom prst="rect">
            <a:avLst/>
          </a:prstGeom>
          <a:noFill/>
          <a:ln/>
        </p:spPr>
        <p:txBody>
          <a:bodyPr wrap="square" lIns="0" tIns="0" rIns="0" bIns="0" rtlCol="0" anchor="ctr"/>
          <a:lstStyle/>
          <a:p>
            <a:pPr algn="ctr" indent="0" marL="0">
              <a:buNone/>
            </a:pPr>
            <a:r>
              <a:rPr lang="en-US" sz="1600" b="1" dirty="0">
                <a:solidFill>
                  <a:schemeClr val="tx2"/>
                </a:solidFill>
              </a:rPr>
              <a:t>Saha</a:t>
            </a:r>
            <a:endParaRPr lang="en-US" sz="1600" dirty="0"/>
          </a:p>
        </p:txBody>
      </p:sp>
      <p:sp>
        <p:nvSpPr>
          <p:cNvPr id="8" name="Text 5"/>
          <p:cNvSpPr txBox="1"/>
          <p:nvPr/>
        </p:nvSpPr>
        <p:spPr>
          <a:xfrm>
            <a:off x="685800" y="3154680"/>
            <a:ext cx="1664208" cy="1280160"/>
          </a:xfrm>
          <a:prstGeom prst="rect">
            <a:avLst/>
          </a:prstGeom>
          <a:noFill/>
          <a:ln/>
        </p:spPr>
        <p:txBody>
          <a:bodyPr wrap="square" lIns="0" tIns="0" rIns="0" bIns="0" rtlCol="0" anchor="t"/>
          <a:lstStyle/>
          <a:p>
            <a:pPr algn="ctr" indent="0" marL="0">
              <a:buNone/>
            </a:pPr>
            <a:r>
              <a:rPr lang="en-US" sz="1300" dirty="0">
                <a:solidFill>
                  <a:schemeClr val="tx1"/>
                </a:solidFill>
              </a:rPr>
              <a:t>İnverterler, sayaçlar ve kesiciler</a:t>
            </a:r>
            <a:endParaRPr lang="en-US" sz="1300" dirty="0"/>
          </a:p>
        </p:txBody>
      </p:sp>
      <p:sp>
        <p:nvSpPr>
          <p:cNvPr id="9" name="ok"/>
          <p:cNvSpPr/>
          <p:nvPr/>
        </p:nvSpPr>
        <p:spPr>
          <a:xfrm rot="5400000">
            <a:off x="2569464" y="2926080"/>
            <a:ext cx="182880" cy="274320"/>
          </a:xfrm>
          <a:prstGeom prst="triangle">
            <a:avLst/>
          </a:prstGeom>
          <a:solidFill>
            <a:schemeClr val="accent1"/>
          </a:solidFill>
          <a:ln/>
        </p:spPr>
      </p:sp>
      <p:sp>
        <p:nvSpPr>
          <p:cNvPr id="10" name="kart"/>
          <p:cNvSpPr/>
          <p:nvPr/>
        </p:nvSpPr>
        <p:spPr>
          <a:xfrm>
            <a:off x="2825496" y="1600200"/>
            <a:ext cx="1938528" cy="2926080"/>
          </a:xfrm>
          <a:prstGeom prst="roundRect">
            <a:avLst>
              <a:gd name="adj" fmla="val 4717"/>
            </a:avLst>
          </a:prstGeom>
          <a:solidFill>
            <a:schemeClr val="bg2"/>
          </a:solidFill>
          <a:ln/>
        </p:spPr>
      </p:sp>
      <p:sp>
        <p:nvSpPr>
          <p:cNvPr id="11" name="ikon-daire"/>
          <p:cNvSpPr/>
          <p:nvPr/>
        </p:nvSpPr>
        <p:spPr>
          <a:xfrm>
            <a:off x="3429000" y="1828800"/>
            <a:ext cx="731520" cy="731520"/>
          </a:xfrm>
          <a:prstGeom prst="ellipse">
            <a:avLst/>
          </a:prstGeom>
          <a:solidFill>
            <a:schemeClr val="tx2"/>
          </a:solidFill>
          <a:ln/>
        </p:spPr>
      </p:sp>
      <p:pic>
        <p:nvPicPr>
          <p:cNvPr id="12" name="ikon" descr="ikon">    </p:cNvPr>
          <p:cNvPicPr>
            <a:picLocks noChangeAspect="1"/>
          </p:cNvPicPr>
          <p:nvPr/>
        </p:nvPicPr>
        <p:blipFill>
          <a:blip r:embed="rId2"/>
          <a:stretch>
            <a:fillRect/>
          </a:stretch>
        </p:blipFill>
        <p:spPr>
          <a:xfrm>
            <a:off x="3611880" y="2011680"/>
            <a:ext cx="365760" cy="365760"/>
          </a:xfrm>
          <a:prstGeom prst="rect">
            <a:avLst/>
          </a:prstGeom>
        </p:spPr>
      </p:pic>
      <p:sp>
        <p:nvSpPr>
          <p:cNvPr id="13" name="Text 9"/>
          <p:cNvSpPr txBox="1"/>
          <p:nvPr/>
        </p:nvSpPr>
        <p:spPr>
          <a:xfrm>
            <a:off x="2916936" y="2697480"/>
            <a:ext cx="1755648" cy="411480"/>
          </a:xfrm>
          <a:prstGeom prst="rect">
            <a:avLst/>
          </a:prstGeom>
          <a:noFill/>
          <a:ln/>
        </p:spPr>
        <p:txBody>
          <a:bodyPr wrap="square" lIns="0" tIns="0" rIns="0" bIns="0" rtlCol="0" anchor="ctr"/>
          <a:lstStyle/>
          <a:p>
            <a:pPr algn="ctr" indent="0" marL="0">
              <a:buNone/>
            </a:pPr>
            <a:r>
              <a:rPr lang="en-US" sz="1600" b="1" dirty="0">
                <a:solidFill>
                  <a:schemeClr val="tx2"/>
                </a:solidFill>
              </a:rPr>
              <a:t>Haberleşme</a:t>
            </a:r>
            <a:endParaRPr lang="en-US" sz="1600" dirty="0"/>
          </a:p>
        </p:txBody>
      </p:sp>
      <p:sp>
        <p:nvSpPr>
          <p:cNvPr id="14" name="Text 10"/>
          <p:cNvSpPr txBox="1"/>
          <p:nvPr/>
        </p:nvSpPr>
        <p:spPr>
          <a:xfrm>
            <a:off x="2962656" y="3154680"/>
            <a:ext cx="1664208" cy="1280160"/>
          </a:xfrm>
          <a:prstGeom prst="rect">
            <a:avLst/>
          </a:prstGeom>
          <a:noFill/>
          <a:ln/>
        </p:spPr>
        <p:txBody>
          <a:bodyPr wrap="square" lIns="0" tIns="0" rIns="0" bIns="0" rtlCol="0" anchor="t"/>
          <a:lstStyle/>
          <a:p>
            <a:pPr algn="ctr" indent="0" marL="0">
              <a:buNone/>
            </a:pPr>
            <a:r>
              <a:rPr lang="en-US" sz="1300" dirty="0">
                <a:solidFill>
                  <a:schemeClr val="tx1"/>
                </a:solidFill>
              </a:rPr>
              <a:t>Modbus RTU (RS-485), Modbus TCP, IEC 62056-21, IEC 60870-5-103</a:t>
            </a:r>
            <a:endParaRPr lang="en-US" sz="1300" dirty="0"/>
          </a:p>
        </p:txBody>
      </p:sp>
      <p:sp>
        <p:nvSpPr>
          <p:cNvPr id="15" name="ok"/>
          <p:cNvSpPr/>
          <p:nvPr/>
        </p:nvSpPr>
        <p:spPr>
          <a:xfrm rot="5400000">
            <a:off x="4846320" y="2926080"/>
            <a:ext cx="182880" cy="274320"/>
          </a:xfrm>
          <a:prstGeom prst="triangle">
            <a:avLst/>
          </a:prstGeom>
          <a:solidFill>
            <a:schemeClr val="accent1"/>
          </a:solidFill>
          <a:ln/>
        </p:spPr>
      </p:sp>
      <p:sp>
        <p:nvSpPr>
          <p:cNvPr id="16" name="kart"/>
          <p:cNvSpPr/>
          <p:nvPr/>
        </p:nvSpPr>
        <p:spPr>
          <a:xfrm>
            <a:off x="5102352" y="1600200"/>
            <a:ext cx="1938528" cy="2926080"/>
          </a:xfrm>
          <a:prstGeom prst="roundRect">
            <a:avLst>
              <a:gd name="adj" fmla="val 4717"/>
            </a:avLst>
          </a:prstGeom>
          <a:solidFill>
            <a:schemeClr val="bg2"/>
          </a:solidFill>
          <a:ln/>
        </p:spPr>
      </p:sp>
      <p:sp>
        <p:nvSpPr>
          <p:cNvPr id="17" name="ikon-daire"/>
          <p:cNvSpPr/>
          <p:nvPr/>
        </p:nvSpPr>
        <p:spPr>
          <a:xfrm>
            <a:off x="5705856" y="1828800"/>
            <a:ext cx="731520" cy="731520"/>
          </a:xfrm>
          <a:prstGeom prst="ellipse">
            <a:avLst/>
          </a:prstGeom>
          <a:solidFill>
            <a:schemeClr val="accent1"/>
          </a:solidFill>
          <a:ln/>
        </p:spPr>
      </p:sp>
      <p:pic>
        <p:nvPicPr>
          <p:cNvPr id="18" name="ikon" descr="ikon">    </p:cNvPr>
          <p:cNvPicPr>
            <a:picLocks noChangeAspect="1"/>
          </p:cNvPicPr>
          <p:nvPr/>
        </p:nvPicPr>
        <p:blipFill>
          <a:blip r:embed="rId3"/>
          <a:stretch>
            <a:fillRect/>
          </a:stretch>
        </p:blipFill>
        <p:spPr>
          <a:xfrm>
            <a:off x="5888736" y="2011680"/>
            <a:ext cx="365760" cy="365760"/>
          </a:xfrm>
          <a:prstGeom prst="rect">
            <a:avLst/>
          </a:prstGeom>
        </p:spPr>
      </p:pic>
      <p:sp>
        <p:nvSpPr>
          <p:cNvPr id="19" name="Text 14"/>
          <p:cNvSpPr txBox="1"/>
          <p:nvPr/>
        </p:nvSpPr>
        <p:spPr>
          <a:xfrm>
            <a:off x="5193792" y="2697480"/>
            <a:ext cx="1755648" cy="411480"/>
          </a:xfrm>
          <a:prstGeom prst="rect">
            <a:avLst/>
          </a:prstGeom>
          <a:noFill/>
          <a:ln/>
        </p:spPr>
        <p:txBody>
          <a:bodyPr wrap="square" lIns="0" tIns="0" rIns="0" bIns="0" rtlCol="0" anchor="ctr"/>
          <a:lstStyle/>
          <a:p>
            <a:pPr algn="ctr" indent="0" marL="0">
              <a:buNone/>
            </a:pPr>
            <a:r>
              <a:rPr lang="en-US" sz="1600" b="1" dirty="0">
                <a:solidFill>
                  <a:schemeClr val="tx2"/>
                </a:solidFill>
              </a:rPr>
              <a:t>SIYAD Toplayıcı</a:t>
            </a:r>
            <a:endParaRPr lang="en-US" sz="1600" dirty="0"/>
          </a:p>
        </p:txBody>
      </p:sp>
      <p:sp>
        <p:nvSpPr>
          <p:cNvPr id="20" name="Text 15"/>
          <p:cNvSpPr txBox="1"/>
          <p:nvPr/>
        </p:nvSpPr>
        <p:spPr>
          <a:xfrm>
            <a:off x="5239512" y="3154680"/>
            <a:ext cx="1664208" cy="1280160"/>
          </a:xfrm>
          <a:prstGeom prst="rect">
            <a:avLst/>
          </a:prstGeom>
          <a:noFill/>
          <a:ln/>
        </p:spPr>
        <p:txBody>
          <a:bodyPr wrap="square" lIns="0" tIns="0" rIns="0" bIns="0" rtlCol="0" anchor="t"/>
          <a:lstStyle/>
          <a:p>
            <a:pPr algn="ctr" indent="0" marL="0">
              <a:buNone/>
            </a:pPr>
            <a:r>
              <a:rPr lang="en-US" sz="1300" dirty="0">
                <a:solidFill>
                  <a:schemeClr val="tx1"/>
                </a:solidFill>
              </a:rPr>
              <a:t>Windows servisi, 7/24 okuma; marka ve model otomatik tanıma</a:t>
            </a:r>
            <a:endParaRPr lang="en-US" sz="1300" dirty="0"/>
          </a:p>
        </p:txBody>
      </p:sp>
      <p:sp>
        <p:nvSpPr>
          <p:cNvPr id="21" name="ok"/>
          <p:cNvSpPr/>
          <p:nvPr/>
        </p:nvSpPr>
        <p:spPr>
          <a:xfrm rot="5400000">
            <a:off x="7123176" y="2926080"/>
            <a:ext cx="182880" cy="274320"/>
          </a:xfrm>
          <a:prstGeom prst="triangle">
            <a:avLst/>
          </a:prstGeom>
          <a:solidFill>
            <a:schemeClr val="accent1"/>
          </a:solidFill>
          <a:ln/>
        </p:spPr>
      </p:sp>
      <p:sp>
        <p:nvSpPr>
          <p:cNvPr id="22" name="kart"/>
          <p:cNvSpPr/>
          <p:nvPr/>
        </p:nvSpPr>
        <p:spPr>
          <a:xfrm>
            <a:off x="7379208" y="1600200"/>
            <a:ext cx="1938528" cy="2926080"/>
          </a:xfrm>
          <a:prstGeom prst="roundRect">
            <a:avLst>
              <a:gd name="adj" fmla="val 4717"/>
            </a:avLst>
          </a:prstGeom>
          <a:solidFill>
            <a:schemeClr val="bg2"/>
          </a:solidFill>
          <a:ln/>
        </p:spPr>
      </p:sp>
      <p:sp>
        <p:nvSpPr>
          <p:cNvPr id="23" name="ikon-daire"/>
          <p:cNvSpPr/>
          <p:nvPr/>
        </p:nvSpPr>
        <p:spPr>
          <a:xfrm>
            <a:off x="7982712" y="1828800"/>
            <a:ext cx="731520" cy="731520"/>
          </a:xfrm>
          <a:prstGeom prst="ellipse">
            <a:avLst/>
          </a:prstGeom>
          <a:solidFill>
            <a:schemeClr val="tx2"/>
          </a:solidFill>
          <a:ln/>
        </p:spPr>
      </p:sp>
      <p:pic>
        <p:nvPicPr>
          <p:cNvPr id="24" name="ikon" descr="ikon">    </p:cNvPr>
          <p:cNvPicPr>
            <a:picLocks noChangeAspect="1"/>
          </p:cNvPicPr>
          <p:nvPr/>
        </p:nvPicPr>
        <p:blipFill>
          <a:blip r:embed="rId4"/>
          <a:stretch>
            <a:fillRect/>
          </a:stretch>
        </p:blipFill>
        <p:spPr>
          <a:xfrm>
            <a:off x="8165592" y="2011680"/>
            <a:ext cx="365760" cy="365760"/>
          </a:xfrm>
          <a:prstGeom prst="rect">
            <a:avLst/>
          </a:prstGeom>
        </p:spPr>
      </p:pic>
      <p:sp>
        <p:nvSpPr>
          <p:cNvPr id="25" name="Text 19"/>
          <p:cNvSpPr txBox="1"/>
          <p:nvPr/>
        </p:nvSpPr>
        <p:spPr>
          <a:xfrm>
            <a:off x="7470648" y="2697480"/>
            <a:ext cx="1755648" cy="411480"/>
          </a:xfrm>
          <a:prstGeom prst="rect">
            <a:avLst/>
          </a:prstGeom>
          <a:noFill/>
          <a:ln/>
        </p:spPr>
        <p:txBody>
          <a:bodyPr wrap="square" lIns="0" tIns="0" rIns="0" bIns="0" rtlCol="0" anchor="ctr"/>
          <a:lstStyle/>
          <a:p>
            <a:pPr algn="ctr" indent="0" marL="0">
              <a:buNone/>
            </a:pPr>
            <a:r>
              <a:rPr lang="en-US" sz="1600" b="1" dirty="0">
                <a:solidFill>
                  <a:schemeClr val="tx2"/>
                </a:solidFill>
              </a:rPr>
              <a:t>Veritabanı</a:t>
            </a:r>
            <a:endParaRPr lang="en-US" sz="1600" dirty="0"/>
          </a:p>
        </p:txBody>
      </p:sp>
      <p:sp>
        <p:nvSpPr>
          <p:cNvPr id="26" name="Text 20"/>
          <p:cNvSpPr txBox="1"/>
          <p:nvPr/>
        </p:nvSpPr>
        <p:spPr>
          <a:xfrm>
            <a:off x="7516368" y="3154680"/>
            <a:ext cx="1664208" cy="1280160"/>
          </a:xfrm>
          <a:prstGeom prst="rect">
            <a:avLst/>
          </a:prstGeom>
          <a:noFill/>
          <a:ln/>
        </p:spPr>
        <p:txBody>
          <a:bodyPr wrap="square" lIns="0" tIns="0" rIns="0" bIns="0" rtlCol="0" anchor="t"/>
          <a:lstStyle/>
          <a:p>
            <a:pPr algn="ctr" indent="0" marL="0">
              <a:buNone/>
            </a:pPr>
            <a:r>
              <a:rPr lang="en-US" sz="1300" dirty="0">
                <a:solidFill>
                  <a:schemeClr val="tx1"/>
                </a:solidFill>
              </a:rPr>
              <a:t>Microsoft SQL Server; kendi sunucunuzda, Türkiye’de</a:t>
            </a:r>
            <a:endParaRPr lang="en-US" sz="1300" dirty="0"/>
          </a:p>
        </p:txBody>
      </p:sp>
      <p:sp>
        <p:nvSpPr>
          <p:cNvPr id="27" name="ok"/>
          <p:cNvSpPr/>
          <p:nvPr/>
        </p:nvSpPr>
        <p:spPr>
          <a:xfrm rot="5400000">
            <a:off x="9400032" y="2926080"/>
            <a:ext cx="182880" cy="274320"/>
          </a:xfrm>
          <a:prstGeom prst="triangle">
            <a:avLst/>
          </a:prstGeom>
          <a:solidFill>
            <a:schemeClr val="accent1"/>
          </a:solidFill>
          <a:ln/>
        </p:spPr>
      </p:sp>
      <p:sp>
        <p:nvSpPr>
          <p:cNvPr id="28" name="kart"/>
          <p:cNvSpPr/>
          <p:nvPr/>
        </p:nvSpPr>
        <p:spPr>
          <a:xfrm>
            <a:off x="9656064" y="1600200"/>
            <a:ext cx="1938528" cy="2926080"/>
          </a:xfrm>
          <a:prstGeom prst="roundRect">
            <a:avLst>
              <a:gd name="adj" fmla="val 4717"/>
            </a:avLst>
          </a:prstGeom>
          <a:solidFill>
            <a:schemeClr val="bg2"/>
          </a:solidFill>
          <a:ln/>
        </p:spPr>
      </p:sp>
      <p:sp>
        <p:nvSpPr>
          <p:cNvPr id="29" name="ikon-daire"/>
          <p:cNvSpPr/>
          <p:nvPr/>
        </p:nvSpPr>
        <p:spPr>
          <a:xfrm>
            <a:off x="10259568" y="1828800"/>
            <a:ext cx="731520" cy="731520"/>
          </a:xfrm>
          <a:prstGeom prst="ellipse">
            <a:avLst/>
          </a:prstGeom>
          <a:solidFill>
            <a:schemeClr val="tx2"/>
          </a:solidFill>
          <a:ln/>
        </p:spPr>
      </p:sp>
      <p:pic>
        <p:nvPicPr>
          <p:cNvPr id="30" name="ikon" descr="ikon">    </p:cNvPr>
          <p:cNvPicPr>
            <a:picLocks noChangeAspect="1"/>
          </p:cNvPicPr>
          <p:nvPr/>
        </p:nvPicPr>
        <p:blipFill>
          <a:blip r:embed="rId5"/>
          <a:stretch>
            <a:fillRect/>
          </a:stretch>
        </p:blipFill>
        <p:spPr>
          <a:xfrm>
            <a:off x="10442448" y="2011680"/>
            <a:ext cx="365760" cy="365760"/>
          </a:xfrm>
          <a:prstGeom prst="rect">
            <a:avLst/>
          </a:prstGeom>
        </p:spPr>
      </p:pic>
      <p:sp>
        <p:nvSpPr>
          <p:cNvPr id="31" name="Text 24"/>
          <p:cNvSpPr txBox="1"/>
          <p:nvPr/>
        </p:nvSpPr>
        <p:spPr>
          <a:xfrm>
            <a:off x="9747504" y="2697480"/>
            <a:ext cx="1755648" cy="411480"/>
          </a:xfrm>
          <a:prstGeom prst="rect">
            <a:avLst/>
          </a:prstGeom>
          <a:noFill/>
          <a:ln/>
        </p:spPr>
        <p:txBody>
          <a:bodyPr wrap="square" lIns="0" tIns="0" rIns="0" bIns="0" rtlCol="0" anchor="ctr"/>
          <a:lstStyle/>
          <a:p>
            <a:pPr algn="ctr" indent="0" marL="0">
              <a:buNone/>
            </a:pPr>
            <a:r>
              <a:rPr lang="en-US" sz="1600" b="1" dirty="0">
                <a:solidFill>
                  <a:schemeClr val="tx2"/>
                </a:solidFill>
              </a:rPr>
              <a:t>Web + masaüstü</a:t>
            </a:r>
            <a:endParaRPr lang="en-US" sz="1600" dirty="0"/>
          </a:p>
        </p:txBody>
      </p:sp>
      <p:sp>
        <p:nvSpPr>
          <p:cNvPr id="32" name="Text 25"/>
          <p:cNvSpPr txBox="1"/>
          <p:nvPr/>
        </p:nvSpPr>
        <p:spPr>
          <a:xfrm>
            <a:off x="9793224" y="3154680"/>
            <a:ext cx="1664208" cy="1280160"/>
          </a:xfrm>
          <a:prstGeom prst="rect">
            <a:avLst/>
          </a:prstGeom>
          <a:noFill/>
          <a:ln/>
        </p:spPr>
        <p:txBody>
          <a:bodyPr wrap="square" lIns="0" tIns="0" rIns="0" bIns="0" rtlCol="0" anchor="t"/>
          <a:lstStyle/>
          <a:p>
            <a:pPr algn="ctr" indent="0" marL="0">
              <a:buNone/>
            </a:pPr>
            <a:r>
              <a:rPr lang="en-US" sz="1300" dirty="0">
                <a:solidFill>
                  <a:schemeClr val="tx1"/>
                </a:solidFill>
              </a:rPr>
              <a:t>Web paneli, masaüstü uygulama, PDF / Excel rapor</a:t>
            </a:r>
            <a:endParaRPr lang="en-US" sz="1300" dirty="0"/>
          </a:p>
        </p:txBody>
      </p:sp>
      <p:sp>
        <p:nvSpPr>
          <p:cNvPr id="33" name="kart"/>
          <p:cNvSpPr/>
          <p:nvPr/>
        </p:nvSpPr>
        <p:spPr>
          <a:xfrm>
            <a:off x="548640" y="4892040"/>
            <a:ext cx="11064240" cy="1234440"/>
          </a:xfrm>
          <a:prstGeom prst="roundRect">
            <a:avLst>
              <a:gd name="adj" fmla="val 7407"/>
            </a:avLst>
          </a:prstGeom>
          <a:solidFill>
            <a:schemeClr val="tx2"/>
          </a:solidFill>
          <a:ln/>
        </p:spPr>
      </p:sp>
      <p:sp>
        <p:nvSpPr>
          <p:cNvPr id="34" name="Text 27"/>
          <p:cNvSpPr txBox="1"/>
          <p:nvPr/>
        </p:nvSpPr>
        <p:spPr>
          <a:xfrm>
            <a:off x="822960" y="4983480"/>
            <a:ext cx="10515600" cy="1051560"/>
          </a:xfrm>
          <a:prstGeom prst="rect">
            <a:avLst/>
          </a:prstGeom>
          <a:noFill/>
          <a:ln/>
        </p:spPr>
        <p:txBody>
          <a:bodyPr wrap="square" lIns="0" tIns="0" rIns="0" bIns="0" rtlCol="0" anchor="ctr"/>
          <a:lstStyle/>
          <a:p>
            <a:pPr indent="0" marL="0">
              <a:buNone/>
            </a:pPr>
            <a:r>
              <a:rPr lang="en-US" sz="1400" b="1" dirty="0">
                <a:solidFill>
                  <a:schemeClr val="accent1"/>
                </a:solidFill>
              </a:rPr>
              <a:t>Teknik gereksinimler   </a:t>
            </a:r>
            <a:pPr indent="0" marL="0">
              <a:buNone/>
            </a:pPr>
            <a:r>
              <a:rPr lang="en-US" sz="1400" dirty="0">
                <a:solidFill>
                  <a:schemeClr val="bg1"/>
                </a:solidFill>
              </a:rPr>
              <a:t>Windows 10 / 11 veya Windows Server · Microsoft SQL Server (Express dahil) · .NET 8 (kurulum paketinde) · RS-485 dönüştürücü veya Modbus TCP ağ bağlantısı. Ek donanım şart değil; mevcut altyapıyla çalışır.</a:t>
            </a:r>
            <a:endParaRPr lang="en-US" sz="14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kicker"/>
          <p:cNvSpPr txBox="1"/>
          <p:nvPr/>
        </p:nvSpPr>
        <p:spPr>
          <a:xfrm>
            <a:off x="548640" y="274320"/>
            <a:ext cx="1097280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WEB PANELİ · CANLI İZLEME</a:t>
            </a:r>
            <a:endParaRPr lang="en-US" sz="1200" dirty="0"/>
          </a:p>
        </p:txBody>
      </p:sp>
      <p:sp>
        <p:nvSpPr>
          <p:cNvPr id="3" name="Text 0"/>
          <p:cNvSpPr/>
          <p:nvPr>
            <p:ph idx="100" type="title" hasCustomPrompt="1"/>
          </p:nvPr>
        </p:nvSpPr>
        <p:spPr>
          <a:xfrm>
            <a:off x="548640" y="566928"/>
            <a:ext cx="11064240" cy="640080"/>
          </a:xfrm>
          <a:prstGeom prst="rect">
            <a:avLst/>
          </a:prstGeom>
          <a:noFill/>
          <a:ln/>
        </p:spPr>
        <p:txBody>
          <a:bodyPr wrap="square" lIns="0" tIns="0" rIns="0" bIns="0" rtlCol="0" anchor="t"/>
          <a:lstStyle/>
          <a:p>
            <a:pPr algn="l" indent="0" marL="0">
              <a:buNone/>
            </a:pPr>
            <a:r>
              <a:rPr lang="en-US" sz="3000" b="1" dirty="0">
                <a:solidFill>
                  <a:schemeClr val="tx2"/>
                </a:solidFill>
                <a:latin typeface="Arial" pitchFamily="34" charset="0"/>
                <a:ea typeface="Arial" pitchFamily="34" charset="-122"/>
                <a:cs typeface="Arial" pitchFamily="34" charset="-120"/>
              </a:rPr>
              <a:t>Tüm tesisler tek bakışta</a:t>
            </a:r>
            <a:endParaRPr lang="en-US" sz="3000" dirty="0"/>
          </a:p>
        </p:txBody>
      </p:sp>
      <p:sp>
        <p:nvSpPr>
          <p:cNvPr id="4" name="cerceve-web_genel"/>
          <p:cNvSpPr/>
          <p:nvPr/>
        </p:nvSpPr>
        <p:spPr>
          <a:xfrm>
            <a:off x="493776" y="1408176"/>
            <a:ext cx="7470742" cy="4636008"/>
          </a:xfrm>
          <a:prstGeom prst="roundRect">
            <a:avLst>
              <a:gd name="adj" fmla="val 1578"/>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5" name="ekran-web_genel" descr="Genel Bakış: anlık güç, günlük üretim, son 30 gün ve açık arızalar">    </p:cNvPr>
          <p:cNvPicPr>
            <a:picLocks noChangeAspect="1"/>
          </p:cNvPicPr>
          <p:nvPr/>
        </p:nvPicPr>
        <p:blipFill>
          <a:blip r:embed="rId1"/>
          <a:stretch>
            <a:fillRect/>
          </a:stretch>
        </p:blipFill>
        <p:spPr>
          <a:xfrm>
            <a:off x="548640" y="1463040"/>
            <a:ext cx="7361014" cy="4526280"/>
          </a:xfrm>
          <a:prstGeom prst="rect">
            <a:avLst/>
          </a:prstGeom>
        </p:spPr>
      </p:pic>
      <p:sp>
        <p:nvSpPr>
          <p:cNvPr id="6" name="aciklama-web_genel"/>
          <p:cNvSpPr txBox="1"/>
          <p:nvPr/>
        </p:nvSpPr>
        <p:spPr>
          <a:xfrm>
            <a:off x="548640" y="6080760"/>
            <a:ext cx="7361014" cy="256032"/>
          </a:xfrm>
          <a:prstGeom prst="rect">
            <a:avLst/>
          </a:prstGeom>
          <a:noFill/>
          <a:ln/>
        </p:spPr>
        <p:txBody>
          <a:bodyPr wrap="square" lIns="0" tIns="0" rIns="0" bIns="0" rtlCol="0" anchor="ctr"/>
          <a:lstStyle/>
          <a:p>
            <a:pPr indent="0" marL="0">
              <a:buNone/>
            </a:pPr>
            <a:r>
              <a:rPr lang="en-US" sz="1100" i="1" dirty="0">
                <a:solidFill>
                  <a:schemeClr val="accent5"/>
                </a:solidFill>
              </a:rPr>
              <a:t>Genel Bakış: anlık güç, günlük üretim, son 30 gün ve açık arızalar</a:t>
            </a:r>
            <a:endParaRPr lang="en-US" sz="1100" dirty="0"/>
          </a:p>
        </p:txBody>
      </p:sp>
      <p:sp>
        <p:nvSpPr>
          <p:cNvPr id="7" name="kart"/>
          <p:cNvSpPr/>
          <p:nvPr/>
        </p:nvSpPr>
        <p:spPr>
          <a:xfrm>
            <a:off x="8549640" y="1463040"/>
            <a:ext cx="3063240" cy="1417320"/>
          </a:xfrm>
          <a:prstGeom prst="roundRect">
            <a:avLst>
              <a:gd name="adj" fmla="val 6452"/>
            </a:avLst>
          </a:prstGeom>
          <a:solidFill>
            <a:schemeClr val="bg2"/>
          </a:solidFill>
          <a:ln/>
        </p:spPr>
      </p:sp>
      <p:sp>
        <p:nvSpPr>
          <p:cNvPr id="8" name="Text 5"/>
          <p:cNvSpPr txBox="1"/>
          <p:nvPr/>
        </p:nvSpPr>
        <p:spPr>
          <a:xfrm>
            <a:off x="8778240" y="1600200"/>
            <a:ext cx="2743200" cy="685800"/>
          </a:xfrm>
          <a:prstGeom prst="rect">
            <a:avLst/>
          </a:prstGeom>
          <a:noFill/>
          <a:ln/>
        </p:spPr>
        <p:txBody>
          <a:bodyPr wrap="square" lIns="0" tIns="0" rIns="0" bIns="0" rtlCol="0" anchor="ctr"/>
          <a:lstStyle/>
          <a:p>
            <a:pPr indent="0" marL="0">
              <a:buNone/>
            </a:pPr>
            <a:r>
              <a:rPr lang="en-US" sz="3200" b="1" dirty="0">
                <a:solidFill>
                  <a:schemeClr val="tx2"/>
                </a:solidFill>
                <a:latin typeface="Arial" pitchFamily="34" charset="0"/>
                <a:ea typeface="Arial" pitchFamily="34" charset="-122"/>
                <a:cs typeface="Arial" pitchFamily="34" charset="-120"/>
              </a:rPr>
              <a:t>243,0 kW</a:t>
            </a:r>
            <a:endParaRPr lang="en-US" sz="3200" dirty="0"/>
          </a:p>
        </p:txBody>
      </p:sp>
      <p:sp>
        <p:nvSpPr>
          <p:cNvPr id="9" name="Text 6"/>
          <p:cNvSpPr txBox="1"/>
          <p:nvPr/>
        </p:nvSpPr>
        <p:spPr>
          <a:xfrm>
            <a:off x="8778240" y="2286000"/>
            <a:ext cx="2743200" cy="502920"/>
          </a:xfrm>
          <a:prstGeom prst="rect">
            <a:avLst/>
          </a:prstGeom>
          <a:noFill/>
          <a:ln/>
        </p:spPr>
        <p:txBody>
          <a:bodyPr wrap="square" lIns="0" tIns="0" rIns="0" bIns="0" rtlCol="0" anchor="t"/>
          <a:lstStyle/>
          <a:p>
            <a:pPr indent="0" marL="0">
              <a:buNone/>
            </a:pPr>
            <a:r>
              <a:rPr lang="en-US" sz="1300" dirty="0">
                <a:solidFill>
                  <a:schemeClr val="tx1"/>
                </a:solidFill>
              </a:rPr>
              <a:t>Anlık güç · kurulu 340 kW’ın %71’i</a:t>
            </a:r>
            <a:endParaRPr lang="en-US" sz="1300" dirty="0"/>
          </a:p>
        </p:txBody>
      </p:sp>
      <p:sp>
        <p:nvSpPr>
          <p:cNvPr id="10" name="kart"/>
          <p:cNvSpPr/>
          <p:nvPr/>
        </p:nvSpPr>
        <p:spPr>
          <a:xfrm>
            <a:off x="8549640" y="3063240"/>
            <a:ext cx="3063240" cy="1417320"/>
          </a:xfrm>
          <a:prstGeom prst="roundRect">
            <a:avLst>
              <a:gd name="adj" fmla="val 6452"/>
            </a:avLst>
          </a:prstGeom>
          <a:solidFill>
            <a:schemeClr val="bg2"/>
          </a:solidFill>
          <a:ln/>
        </p:spPr>
      </p:sp>
      <p:sp>
        <p:nvSpPr>
          <p:cNvPr id="11" name="Text 8"/>
          <p:cNvSpPr txBox="1"/>
          <p:nvPr/>
        </p:nvSpPr>
        <p:spPr>
          <a:xfrm>
            <a:off x="8778240" y="3200400"/>
            <a:ext cx="2743200" cy="685800"/>
          </a:xfrm>
          <a:prstGeom prst="rect">
            <a:avLst/>
          </a:prstGeom>
          <a:noFill/>
          <a:ln/>
        </p:spPr>
        <p:txBody>
          <a:bodyPr wrap="square" lIns="0" tIns="0" rIns="0" bIns="0" rtlCol="0" anchor="ctr"/>
          <a:lstStyle/>
          <a:p>
            <a:pPr indent="0" marL="0">
              <a:buNone/>
            </a:pPr>
            <a:r>
              <a:rPr lang="en-US" sz="3200" b="1" dirty="0">
                <a:solidFill>
                  <a:schemeClr val="tx2"/>
                </a:solidFill>
                <a:latin typeface="Arial" pitchFamily="34" charset="0"/>
                <a:ea typeface="Arial" pitchFamily="34" charset="-122"/>
                <a:cs typeface="Arial" pitchFamily="34" charset="-120"/>
              </a:rPr>
              <a:t>695,5 kWh</a:t>
            </a:r>
            <a:endParaRPr lang="en-US" sz="3200" dirty="0"/>
          </a:p>
        </p:txBody>
      </p:sp>
      <p:sp>
        <p:nvSpPr>
          <p:cNvPr id="12" name="Text 9"/>
          <p:cNvSpPr txBox="1"/>
          <p:nvPr/>
        </p:nvSpPr>
        <p:spPr>
          <a:xfrm>
            <a:off x="8778240" y="3886200"/>
            <a:ext cx="2743200" cy="502920"/>
          </a:xfrm>
          <a:prstGeom prst="rect">
            <a:avLst/>
          </a:prstGeom>
          <a:noFill/>
          <a:ln/>
        </p:spPr>
        <p:txBody>
          <a:bodyPr wrap="square" lIns="0" tIns="0" rIns="0" bIns="0" rtlCol="0" anchor="t"/>
          <a:lstStyle/>
          <a:p>
            <a:pPr indent="0" marL="0">
              <a:buNone/>
            </a:pPr>
            <a:r>
              <a:rPr lang="en-US" sz="1300" dirty="0">
                <a:solidFill>
                  <a:schemeClr val="tx1"/>
                </a:solidFill>
              </a:rPr>
              <a:t>Bugünkü üretim · 2,05 kWh/kW</a:t>
            </a:r>
            <a:endParaRPr lang="en-US" sz="1300" dirty="0"/>
          </a:p>
        </p:txBody>
      </p:sp>
      <p:sp>
        <p:nvSpPr>
          <p:cNvPr id="13" name="kart"/>
          <p:cNvSpPr/>
          <p:nvPr/>
        </p:nvSpPr>
        <p:spPr>
          <a:xfrm>
            <a:off x="8549640" y="4663440"/>
            <a:ext cx="3063240" cy="1417320"/>
          </a:xfrm>
          <a:prstGeom prst="roundRect">
            <a:avLst>
              <a:gd name="adj" fmla="val 6452"/>
            </a:avLst>
          </a:prstGeom>
          <a:solidFill>
            <a:schemeClr val="bg2"/>
          </a:solidFill>
          <a:ln/>
        </p:spPr>
      </p:sp>
      <p:sp>
        <p:nvSpPr>
          <p:cNvPr id="14" name="Text 11"/>
          <p:cNvSpPr txBox="1"/>
          <p:nvPr/>
        </p:nvSpPr>
        <p:spPr>
          <a:xfrm>
            <a:off x="8778240" y="4800600"/>
            <a:ext cx="2743200" cy="685800"/>
          </a:xfrm>
          <a:prstGeom prst="rect">
            <a:avLst/>
          </a:prstGeom>
          <a:noFill/>
          <a:ln/>
        </p:spPr>
        <p:txBody>
          <a:bodyPr wrap="square" lIns="0" tIns="0" rIns="0" bIns="0" rtlCol="0" anchor="ctr"/>
          <a:lstStyle/>
          <a:p>
            <a:pPr indent="0" marL="0">
              <a:buNone/>
            </a:pPr>
            <a:r>
              <a:rPr lang="en-US" sz="3200" b="1" dirty="0">
                <a:solidFill>
                  <a:schemeClr val="tx2"/>
                </a:solidFill>
                <a:latin typeface="Arial" pitchFamily="34" charset="0"/>
                <a:ea typeface="Arial" pitchFamily="34" charset="-122"/>
                <a:cs typeface="Arial" pitchFamily="34" charset="-120"/>
              </a:rPr>
              <a:t>9 / 10</a:t>
            </a:r>
            <a:endParaRPr lang="en-US" sz="3200" dirty="0"/>
          </a:p>
        </p:txBody>
      </p:sp>
      <p:sp>
        <p:nvSpPr>
          <p:cNvPr id="15" name="Text 12"/>
          <p:cNvSpPr txBox="1"/>
          <p:nvPr/>
        </p:nvSpPr>
        <p:spPr>
          <a:xfrm>
            <a:off x="8778240" y="5486400"/>
            <a:ext cx="2743200" cy="502920"/>
          </a:xfrm>
          <a:prstGeom prst="rect">
            <a:avLst/>
          </a:prstGeom>
          <a:noFill/>
          <a:ln/>
        </p:spPr>
        <p:txBody>
          <a:bodyPr wrap="square" lIns="0" tIns="0" rIns="0" bIns="0" rtlCol="0" anchor="t"/>
          <a:lstStyle/>
          <a:p>
            <a:pPr indent="0" marL="0">
              <a:buNone/>
            </a:pPr>
            <a:r>
              <a:rPr lang="en-US" sz="1300" dirty="0">
                <a:solidFill>
                  <a:schemeClr val="tx1"/>
                </a:solidFill>
              </a:rPr>
              <a:t>İnverter çalışıyor · 1 arıza anında işaretli</a:t>
            </a:r>
            <a:endParaRPr lang="en-US" sz="1300" dirty="0"/>
          </a:p>
        </p:txBody>
      </p:sp>
      <p:sp>
        <p:nvSpPr>
          <p:cNvPr id="16" name="Text 13"/>
          <p:cNvSpPr txBox="1"/>
          <p:nvPr/>
        </p:nvSpPr>
        <p:spPr>
          <a:xfrm>
            <a:off x="8549640" y="6217920"/>
            <a:ext cx="3108960" cy="228600"/>
          </a:xfrm>
          <a:prstGeom prst="rect">
            <a:avLst/>
          </a:prstGeom>
          <a:noFill/>
          <a:ln/>
        </p:spPr>
        <p:txBody>
          <a:bodyPr wrap="square" lIns="0" tIns="0" rIns="0" bIns="0" rtlCol="0" anchor="ctr"/>
          <a:lstStyle/>
          <a:p>
            <a:pPr indent="0" marL="0">
              <a:buNone/>
            </a:pPr>
            <a:r>
              <a:rPr lang="en-US" sz="1000" i="1" dirty="0">
                <a:solidFill>
                  <a:schemeClr val="accent5"/>
                </a:solidFill>
              </a:rPr>
              <a:t>Rakamlar demo tesisinden (2 tesis, 10 inverter)</a:t>
            </a:r>
            <a:endParaRPr lang="en-US" sz="10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kicker"/>
          <p:cNvSpPr txBox="1"/>
          <p:nvPr/>
        </p:nvSpPr>
        <p:spPr>
          <a:xfrm>
            <a:off x="548640" y="274320"/>
            <a:ext cx="1097280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WEB PANELİ · İNVERTER</a:t>
            </a:r>
            <a:endParaRPr lang="en-US" sz="1200" dirty="0"/>
          </a:p>
        </p:txBody>
      </p:sp>
      <p:sp>
        <p:nvSpPr>
          <p:cNvPr id="3" name="Text 0"/>
          <p:cNvSpPr/>
          <p:nvPr>
            <p:ph idx="100" type="title" hasCustomPrompt="1"/>
          </p:nvPr>
        </p:nvSpPr>
        <p:spPr>
          <a:xfrm>
            <a:off x="548640" y="566928"/>
            <a:ext cx="11064240" cy="640080"/>
          </a:xfrm>
          <a:prstGeom prst="rect">
            <a:avLst/>
          </a:prstGeom>
          <a:noFill/>
          <a:ln/>
        </p:spPr>
        <p:txBody>
          <a:bodyPr wrap="square" lIns="0" tIns="0" rIns="0" bIns="0" rtlCol="0" anchor="t"/>
          <a:lstStyle/>
          <a:p>
            <a:pPr algn="l" indent="0" marL="0">
              <a:buNone/>
            </a:pPr>
            <a:r>
              <a:rPr lang="en-US" sz="3000" b="1" dirty="0">
                <a:solidFill>
                  <a:schemeClr val="tx2"/>
                </a:solidFill>
                <a:latin typeface="Arial" pitchFamily="34" charset="0"/>
                <a:ea typeface="Arial" pitchFamily="34" charset="-122"/>
                <a:cs typeface="Arial" pitchFamily="34" charset="-120"/>
              </a:rPr>
              <a:t>Her inverter canlı ve ayrıntılı izlenir</a:t>
            </a:r>
            <a:endParaRPr lang="en-US" sz="3000" dirty="0"/>
          </a:p>
        </p:txBody>
      </p:sp>
      <p:sp>
        <p:nvSpPr>
          <p:cNvPr id="4" name="cerceve-web_inverterler"/>
          <p:cNvSpPr/>
          <p:nvPr/>
        </p:nvSpPr>
        <p:spPr>
          <a:xfrm>
            <a:off x="493776" y="1408176"/>
            <a:ext cx="5550408" cy="3407110"/>
          </a:xfrm>
          <a:prstGeom prst="roundRect">
            <a:avLst>
              <a:gd name="adj" fmla="val 2147"/>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5" name="ekran-web_inverterler" descr="İnverter kartları: güç, yük oranı, gerilim, frekans, sıcaklık, durum">    </p:cNvPr>
          <p:cNvPicPr>
            <a:picLocks noChangeAspect="1"/>
          </p:cNvPicPr>
          <p:nvPr/>
        </p:nvPicPr>
        <p:blipFill>
          <a:blip r:embed="rId1"/>
          <a:stretch>
            <a:fillRect/>
          </a:stretch>
        </p:blipFill>
        <p:spPr>
          <a:xfrm>
            <a:off x="548640" y="1463040"/>
            <a:ext cx="5440680" cy="3297382"/>
          </a:xfrm>
          <a:prstGeom prst="rect">
            <a:avLst/>
          </a:prstGeom>
        </p:spPr>
      </p:pic>
      <p:sp>
        <p:nvSpPr>
          <p:cNvPr id="6" name="aciklama-web_inverterler"/>
          <p:cNvSpPr txBox="1"/>
          <p:nvPr/>
        </p:nvSpPr>
        <p:spPr>
          <a:xfrm>
            <a:off x="548640" y="4851862"/>
            <a:ext cx="5440680" cy="256032"/>
          </a:xfrm>
          <a:prstGeom prst="rect">
            <a:avLst/>
          </a:prstGeom>
          <a:noFill/>
          <a:ln/>
        </p:spPr>
        <p:txBody>
          <a:bodyPr wrap="square" lIns="0" tIns="0" rIns="0" bIns="0" rtlCol="0" anchor="ctr"/>
          <a:lstStyle/>
          <a:p>
            <a:pPr indent="0" marL="0">
              <a:buNone/>
            </a:pPr>
            <a:r>
              <a:rPr lang="en-US" sz="1100" i="1" dirty="0">
                <a:solidFill>
                  <a:schemeClr val="accent5"/>
                </a:solidFill>
              </a:rPr>
              <a:t>İnverter kartları: güç, yük oranı, gerilim, frekans, sıcaklık, durum</a:t>
            </a:r>
            <a:endParaRPr lang="en-US" sz="1100" dirty="0"/>
          </a:p>
        </p:txBody>
      </p:sp>
      <p:sp>
        <p:nvSpPr>
          <p:cNvPr id="7" name="cerceve-web_inv1"/>
          <p:cNvSpPr/>
          <p:nvPr/>
        </p:nvSpPr>
        <p:spPr>
          <a:xfrm>
            <a:off x="6117336" y="1408176"/>
            <a:ext cx="5550408" cy="2926242"/>
          </a:xfrm>
          <a:prstGeom prst="roundRect">
            <a:avLst>
              <a:gd name="adj" fmla="val 2500"/>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8" name="ekran-web_inv1" descr="İnverter detayı: AC/DC güç, faz gerilimleri, frekans, sıcaklık">    </p:cNvPr>
          <p:cNvPicPr>
            <a:picLocks noChangeAspect="1"/>
          </p:cNvPicPr>
          <p:nvPr/>
        </p:nvPicPr>
        <p:blipFill>
          <a:blip r:embed="rId2"/>
          <a:stretch>
            <a:fillRect/>
          </a:stretch>
        </p:blipFill>
        <p:spPr>
          <a:xfrm>
            <a:off x="6172200" y="1463040"/>
            <a:ext cx="5440680" cy="2816514"/>
          </a:xfrm>
          <a:prstGeom prst="rect">
            <a:avLst/>
          </a:prstGeom>
        </p:spPr>
      </p:pic>
      <p:sp>
        <p:nvSpPr>
          <p:cNvPr id="9" name="aciklama-web_inv1"/>
          <p:cNvSpPr txBox="1"/>
          <p:nvPr/>
        </p:nvSpPr>
        <p:spPr>
          <a:xfrm>
            <a:off x="6172200" y="4370994"/>
            <a:ext cx="5440680" cy="256032"/>
          </a:xfrm>
          <a:prstGeom prst="rect">
            <a:avLst/>
          </a:prstGeom>
          <a:noFill/>
          <a:ln/>
        </p:spPr>
        <p:txBody>
          <a:bodyPr wrap="square" lIns="0" tIns="0" rIns="0" bIns="0" rtlCol="0" anchor="ctr"/>
          <a:lstStyle/>
          <a:p>
            <a:pPr indent="0" marL="0">
              <a:buNone/>
            </a:pPr>
            <a:r>
              <a:rPr lang="en-US" sz="1100" i="1" dirty="0">
                <a:solidFill>
                  <a:schemeClr val="accent5"/>
                </a:solidFill>
              </a:rPr>
              <a:t>İnverter detayı: AC/DC güç, faz gerilimleri, frekans, sıcaklık</a:t>
            </a:r>
            <a:endParaRPr lang="en-US" sz="1100" dirty="0"/>
          </a:p>
        </p:txBody>
      </p:sp>
      <p:sp>
        <p:nvSpPr>
          <p:cNvPr id="10" name="kart"/>
          <p:cNvSpPr/>
          <p:nvPr/>
        </p:nvSpPr>
        <p:spPr>
          <a:xfrm>
            <a:off x="548640" y="5440680"/>
            <a:ext cx="11064240" cy="777240"/>
          </a:xfrm>
          <a:prstGeom prst="roundRect">
            <a:avLst>
              <a:gd name="adj" fmla="val 11765"/>
            </a:avLst>
          </a:prstGeom>
          <a:solidFill>
            <a:schemeClr val="bg2"/>
          </a:solidFill>
          <a:ln/>
        </p:spPr>
      </p:sp>
      <p:sp>
        <p:nvSpPr>
          <p:cNvPr id="11" name="Text 7"/>
          <p:cNvSpPr txBox="1"/>
          <p:nvPr/>
        </p:nvSpPr>
        <p:spPr>
          <a:xfrm>
            <a:off x="777240" y="5486400"/>
            <a:ext cx="10607040" cy="685800"/>
          </a:xfrm>
          <a:prstGeom prst="rect">
            <a:avLst/>
          </a:prstGeom>
          <a:noFill/>
          <a:ln/>
        </p:spPr>
        <p:txBody>
          <a:bodyPr wrap="square" lIns="0" tIns="0" rIns="0" bIns="0" rtlCol="0" anchor="ctr"/>
          <a:lstStyle/>
          <a:p>
            <a:pPr indent="0" marL="0">
              <a:buNone/>
            </a:pPr>
            <a:r>
              <a:rPr lang="en-US" sz="1400" dirty="0">
                <a:solidFill>
                  <a:schemeClr val="tx1"/>
                </a:solidFill>
              </a:rPr>
              <a:t>Arızalı inverter kırmızı çerçeve ve hata koduyla öne çıkar; detay sayfasında cihaz bilgileri, DC hatlar (PV / string), AC fazlar ve günlük durum zaman çizelgesi bulunur.</a:t>
            </a:r>
            <a:endParaRPr lang="en-US" sz="14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kicker"/>
          <p:cNvSpPr txBox="1"/>
          <p:nvPr/>
        </p:nvSpPr>
        <p:spPr>
          <a:xfrm>
            <a:off x="548640" y="274320"/>
            <a:ext cx="1097280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WEB PANELİ · ANALİZ</a:t>
            </a:r>
            <a:endParaRPr lang="en-US" sz="1200" dirty="0"/>
          </a:p>
        </p:txBody>
      </p:sp>
      <p:sp>
        <p:nvSpPr>
          <p:cNvPr id="3" name="Text 0"/>
          <p:cNvSpPr/>
          <p:nvPr>
            <p:ph idx="100" type="title" hasCustomPrompt="1"/>
          </p:nvPr>
        </p:nvSpPr>
        <p:spPr>
          <a:xfrm>
            <a:off x="548640" y="566928"/>
            <a:ext cx="11064240" cy="640080"/>
          </a:xfrm>
          <a:prstGeom prst="rect">
            <a:avLst/>
          </a:prstGeom>
          <a:noFill/>
          <a:ln/>
        </p:spPr>
        <p:txBody>
          <a:bodyPr wrap="square" lIns="0" tIns="0" rIns="0" bIns="0" rtlCol="0" anchor="t"/>
          <a:lstStyle/>
          <a:p>
            <a:pPr algn="l" indent="0" marL="0">
              <a:buNone/>
            </a:pPr>
            <a:r>
              <a:rPr lang="en-US" sz="3000" b="1" dirty="0">
                <a:solidFill>
                  <a:schemeClr val="tx2"/>
                </a:solidFill>
                <a:latin typeface="Arial" pitchFamily="34" charset="0"/>
                <a:ea typeface="Arial" pitchFamily="34" charset="-122"/>
                <a:cs typeface="Arial" pitchFamily="34" charset="-120"/>
              </a:rPr>
              <a:t>Üretim analizi ve inverter karşılaştırma</a:t>
            </a:r>
            <a:endParaRPr lang="en-US" sz="3000" dirty="0"/>
          </a:p>
        </p:txBody>
      </p:sp>
      <p:sp>
        <p:nvSpPr>
          <p:cNvPr id="4" name="cerceve-web_uretim"/>
          <p:cNvSpPr/>
          <p:nvPr/>
        </p:nvSpPr>
        <p:spPr>
          <a:xfrm>
            <a:off x="493776" y="1408176"/>
            <a:ext cx="5550408" cy="3407110"/>
          </a:xfrm>
          <a:prstGeom prst="roundRect">
            <a:avLst>
              <a:gd name="adj" fmla="val 2147"/>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5" name="ekran-web_uretim" descr="Üretim: günlük, 7 günlük, aylık, yıllık; PDF / Excel rapor">    </p:cNvPr>
          <p:cNvPicPr>
            <a:picLocks noChangeAspect="1"/>
          </p:cNvPicPr>
          <p:nvPr/>
        </p:nvPicPr>
        <p:blipFill>
          <a:blip r:embed="rId1"/>
          <a:stretch>
            <a:fillRect/>
          </a:stretch>
        </p:blipFill>
        <p:spPr>
          <a:xfrm>
            <a:off x="548640" y="1463040"/>
            <a:ext cx="5440680" cy="3297382"/>
          </a:xfrm>
          <a:prstGeom prst="rect">
            <a:avLst/>
          </a:prstGeom>
        </p:spPr>
      </p:pic>
      <p:sp>
        <p:nvSpPr>
          <p:cNvPr id="6" name="aciklama-web_uretim"/>
          <p:cNvSpPr txBox="1"/>
          <p:nvPr/>
        </p:nvSpPr>
        <p:spPr>
          <a:xfrm>
            <a:off x="548640" y="4851862"/>
            <a:ext cx="5440680" cy="256032"/>
          </a:xfrm>
          <a:prstGeom prst="rect">
            <a:avLst/>
          </a:prstGeom>
          <a:noFill/>
          <a:ln/>
        </p:spPr>
        <p:txBody>
          <a:bodyPr wrap="square" lIns="0" tIns="0" rIns="0" bIns="0" rtlCol="0" anchor="ctr"/>
          <a:lstStyle/>
          <a:p>
            <a:pPr indent="0" marL="0">
              <a:buNone/>
            </a:pPr>
            <a:r>
              <a:rPr lang="en-US" sz="1100" i="1" dirty="0">
                <a:solidFill>
                  <a:schemeClr val="accent5"/>
                </a:solidFill>
              </a:rPr>
              <a:t>Üretim: günlük, 7 günlük, aylık, yıllık; PDF / Excel rapor</a:t>
            </a:r>
            <a:endParaRPr lang="en-US" sz="1100" dirty="0"/>
          </a:p>
        </p:txBody>
      </p:sp>
      <p:sp>
        <p:nvSpPr>
          <p:cNvPr id="7" name="cerceve-web_karsilastir"/>
          <p:cNvSpPr/>
          <p:nvPr/>
        </p:nvSpPr>
        <p:spPr>
          <a:xfrm>
            <a:off x="6117336" y="1408176"/>
            <a:ext cx="5550408" cy="3455197"/>
          </a:xfrm>
          <a:prstGeom prst="roundRect">
            <a:avLst>
              <a:gd name="adj" fmla="val 2117"/>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8" name="ekran-web_karsilastir" descr="Karşılaştırma: seçilen inverterler aynı grafikte">    </p:cNvPr>
          <p:cNvPicPr>
            <a:picLocks noChangeAspect="1"/>
          </p:cNvPicPr>
          <p:nvPr/>
        </p:nvPicPr>
        <p:blipFill>
          <a:blip r:embed="rId2"/>
          <a:stretch>
            <a:fillRect/>
          </a:stretch>
        </p:blipFill>
        <p:spPr>
          <a:xfrm>
            <a:off x="6172200" y="1463040"/>
            <a:ext cx="5440680" cy="3345469"/>
          </a:xfrm>
          <a:prstGeom prst="rect">
            <a:avLst/>
          </a:prstGeom>
        </p:spPr>
      </p:pic>
      <p:sp>
        <p:nvSpPr>
          <p:cNvPr id="9" name="aciklama-web_karsilastir"/>
          <p:cNvSpPr txBox="1"/>
          <p:nvPr/>
        </p:nvSpPr>
        <p:spPr>
          <a:xfrm>
            <a:off x="6172200" y="4899949"/>
            <a:ext cx="5440680" cy="256032"/>
          </a:xfrm>
          <a:prstGeom prst="rect">
            <a:avLst/>
          </a:prstGeom>
          <a:noFill/>
          <a:ln/>
        </p:spPr>
        <p:txBody>
          <a:bodyPr wrap="square" lIns="0" tIns="0" rIns="0" bIns="0" rtlCol="0" anchor="ctr"/>
          <a:lstStyle/>
          <a:p>
            <a:pPr indent="0" marL="0">
              <a:buNone/>
            </a:pPr>
            <a:r>
              <a:rPr lang="en-US" sz="1100" i="1" dirty="0">
                <a:solidFill>
                  <a:schemeClr val="accent5"/>
                </a:solidFill>
              </a:rPr>
              <a:t>Karşılaştırma: seçilen inverterler aynı grafikte</a:t>
            </a:r>
            <a:endParaRPr lang="en-US" sz="1100" dirty="0"/>
          </a:p>
        </p:txBody>
      </p:sp>
      <p:sp>
        <p:nvSpPr>
          <p:cNvPr id="10" name="kart"/>
          <p:cNvSpPr/>
          <p:nvPr/>
        </p:nvSpPr>
        <p:spPr>
          <a:xfrm>
            <a:off x="548640" y="5440680"/>
            <a:ext cx="11064240" cy="777240"/>
          </a:xfrm>
          <a:prstGeom prst="roundRect">
            <a:avLst>
              <a:gd name="adj" fmla="val 11765"/>
            </a:avLst>
          </a:prstGeom>
          <a:solidFill>
            <a:schemeClr val="bg2"/>
          </a:solidFill>
          <a:ln/>
        </p:spPr>
      </p:sp>
      <p:sp>
        <p:nvSpPr>
          <p:cNvPr id="11" name="Text 7"/>
          <p:cNvSpPr txBox="1"/>
          <p:nvPr/>
        </p:nvSpPr>
        <p:spPr>
          <a:xfrm>
            <a:off x="777240" y="5486400"/>
            <a:ext cx="10607040" cy="685800"/>
          </a:xfrm>
          <a:prstGeom prst="rect">
            <a:avLst/>
          </a:prstGeom>
          <a:noFill/>
          <a:ln/>
        </p:spPr>
        <p:txBody>
          <a:bodyPr wrap="square" lIns="0" tIns="0" rIns="0" bIns="0" rtlCol="0" anchor="ctr"/>
          <a:lstStyle/>
          <a:p>
            <a:pPr indent="0" marL="0">
              <a:buNone/>
            </a:pPr>
            <a:r>
              <a:rPr lang="en-US" sz="1400" dirty="0">
                <a:solidFill>
                  <a:schemeClr val="tx1"/>
                </a:solidFill>
              </a:rPr>
              <a:t>Aynı kurulu güçteki inverterler arasındaki fark, gölgelenme, kirlenme ve arıza kayıplarını saha ziyareti olmadan gösterir. Özgül verim (kWh/kWp) ile tesisler karşılaştırılır.</a:t>
            </a:r>
            <a:endParaRPr lang="en-US" sz="14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kicker"/>
          <p:cNvSpPr txBox="1"/>
          <p:nvPr/>
        </p:nvSpPr>
        <p:spPr>
          <a:xfrm>
            <a:off x="548640" y="274320"/>
            <a:ext cx="1097280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WEB PANELİ · ARIZA TAKİBİ</a:t>
            </a:r>
            <a:endParaRPr lang="en-US" sz="1200" dirty="0"/>
          </a:p>
        </p:txBody>
      </p:sp>
      <p:sp>
        <p:nvSpPr>
          <p:cNvPr id="3" name="Text 0"/>
          <p:cNvSpPr/>
          <p:nvPr>
            <p:ph idx="100" type="title" hasCustomPrompt="1"/>
          </p:nvPr>
        </p:nvSpPr>
        <p:spPr>
          <a:xfrm>
            <a:off x="548640" y="566928"/>
            <a:ext cx="11064240" cy="640080"/>
          </a:xfrm>
          <a:prstGeom prst="rect">
            <a:avLst/>
          </a:prstGeom>
          <a:noFill/>
          <a:ln/>
        </p:spPr>
        <p:txBody>
          <a:bodyPr wrap="square" lIns="0" tIns="0" rIns="0" bIns="0" rtlCol="0" anchor="t"/>
          <a:lstStyle/>
          <a:p>
            <a:pPr algn="l" indent="0" marL="0">
              <a:buNone/>
            </a:pPr>
            <a:r>
              <a:rPr lang="en-US" sz="3000" b="1" dirty="0">
                <a:solidFill>
                  <a:schemeClr val="tx2"/>
                </a:solidFill>
                <a:latin typeface="Arial" pitchFamily="34" charset="0"/>
                <a:ea typeface="Arial" pitchFamily="34" charset="-122"/>
                <a:cs typeface="Arial" pitchFamily="34" charset="-120"/>
              </a:rPr>
              <a:t>Arıza geçmişi ve string bazında teşhis</a:t>
            </a:r>
            <a:endParaRPr lang="en-US" sz="3000" dirty="0"/>
          </a:p>
        </p:txBody>
      </p:sp>
      <p:sp>
        <p:nvSpPr>
          <p:cNvPr id="4" name="cerceve-web_arizalar"/>
          <p:cNvSpPr/>
          <p:nvPr/>
        </p:nvSpPr>
        <p:spPr>
          <a:xfrm>
            <a:off x="493776" y="1408176"/>
            <a:ext cx="5550408" cy="2101896"/>
          </a:xfrm>
          <a:prstGeom prst="roundRect">
            <a:avLst>
              <a:gd name="adj" fmla="val 3480"/>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5" name="ekran-web_arizalar" descr="Arızalar: kod, açıklama, başlangıç, bitiş ve süre">    </p:cNvPr>
          <p:cNvPicPr>
            <a:picLocks noChangeAspect="1"/>
          </p:cNvPicPr>
          <p:nvPr/>
        </p:nvPicPr>
        <p:blipFill>
          <a:blip r:embed="rId1"/>
          <a:stretch>
            <a:fillRect/>
          </a:stretch>
        </p:blipFill>
        <p:spPr>
          <a:xfrm>
            <a:off x="548640" y="1463040"/>
            <a:ext cx="5440680" cy="1992168"/>
          </a:xfrm>
          <a:prstGeom prst="rect">
            <a:avLst/>
          </a:prstGeom>
        </p:spPr>
      </p:pic>
      <p:sp>
        <p:nvSpPr>
          <p:cNvPr id="6" name="aciklama-web_arizalar"/>
          <p:cNvSpPr txBox="1"/>
          <p:nvPr/>
        </p:nvSpPr>
        <p:spPr>
          <a:xfrm>
            <a:off x="548640" y="3546648"/>
            <a:ext cx="5440680" cy="256032"/>
          </a:xfrm>
          <a:prstGeom prst="rect">
            <a:avLst/>
          </a:prstGeom>
          <a:noFill/>
          <a:ln/>
        </p:spPr>
        <p:txBody>
          <a:bodyPr wrap="square" lIns="0" tIns="0" rIns="0" bIns="0" rtlCol="0" anchor="ctr"/>
          <a:lstStyle/>
          <a:p>
            <a:pPr indent="0" marL="0">
              <a:buNone/>
            </a:pPr>
            <a:r>
              <a:rPr lang="en-US" sz="1100" i="1" dirty="0">
                <a:solidFill>
                  <a:schemeClr val="accent5"/>
                </a:solidFill>
              </a:rPr>
              <a:t>Arızalar: kod, açıklama, başlangıç, bitiş ve süre</a:t>
            </a:r>
            <a:endParaRPr lang="en-US" sz="1100" dirty="0"/>
          </a:p>
        </p:txBody>
      </p:sp>
      <p:sp>
        <p:nvSpPr>
          <p:cNvPr id="7" name="kart"/>
          <p:cNvSpPr/>
          <p:nvPr/>
        </p:nvSpPr>
        <p:spPr>
          <a:xfrm>
            <a:off x="548640" y="4983480"/>
            <a:ext cx="5440680" cy="1234440"/>
          </a:xfrm>
          <a:prstGeom prst="roundRect">
            <a:avLst>
              <a:gd name="adj" fmla="val 7407"/>
            </a:avLst>
          </a:prstGeom>
          <a:solidFill>
            <a:schemeClr val="bg2"/>
          </a:solidFill>
          <a:ln/>
        </p:spPr>
      </p:sp>
      <p:sp>
        <p:nvSpPr>
          <p:cNvPr id="8" name="Text 5"/>
          <p:cNvSpPr txBox="1"/>
          <p:nvPr/>
        </p:nvSpPr>
        <p:spPr>
          <a:xfrm>
            <a:off x="777240" y="5029200"/>
            <a:ext cx="5029200" cy="1143000"/>
          </a:xfrm>
          <a:prstGeom prst="rect">
            <a:avLst/>
          </a:prstGeom>
          <a:noFill/>
          <a:ln/>
        </p:spPr>
        <p:txBody>
          <a:bodyPr wrap="square" lIns="0" tIns="0" rIns="0" bIns="0" rtlCol="0" anchor="ctr"/>
          <a:lstStyle/>
          <a:p>
            <a:pPr indent="0" marL="0">
              <a:buNone/>
            </a:pPr>
            <a:r>
              <a:rPr lang="en-US" sz="1400" b="1" dirty="0">
                <a:solidFill>
                  <a:schemeClr val="tx2"/>
                </a:solidFill>
              </a:rPr>
              <a:t>Eksiksiz arıza geçmişi</a:t>
            </a:r>
            <a:endParaRPr lang="en-US" sz="1400" dirty="0"/>
          </a:p>
          <a:p>
            <a:pPr indent="0" marL="0">
              <a:buNone/>
            </a:pPr>
            <a:r>
              <a:rPr lang="en-US" sz="1400" dirty="0">
                <a:solidFill>
                  <a:schemeClr val="tx1"/>
                </a:solidFill>
              </a:rPr>
              <a:t>Tesis ve süre filtresi; devam eden arızalar ayrı listelenir. Marka arıza kodları Türkçe açıklamalıdır.</a:t>
            </a:r>
            <a:endParaRPr lang="en-US" sz="1400" dirty="0"/>
          </a:p>
        </p:txBody>
      </p:sp>
      <p:sp>
        <p:nvSpPr>
          <p:cNvPr id="9" name="cerceve-web_inv2"/>
          <p:cNvSpPr/>
          <p:nvPr/>
        </p:nvSpPr>
        <p:spPr>
          <a:xfrm>
            <a:off x="6117336" y="1408176"/>
            <a:ext cx="5550408" cy="3077372"/>
          </a:xfrm>
          <a:prstGeom prst="roundRect">
            <a:avLst>
              <a:gd name="adj" fmla="val 2377"/>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10" name="ekran-web_inv2" descr="İnverter detayı: cihaz bilgileri, durum zaman çizelgesi, DC hatlar ve AC fazlar">    </p:cNvPr>
          <p:cNvPicPr>
            <a:picLocks noChangeAspect="1"/>
          </p:cNvPicPr>
          <p:nvPr/>
        </p:nvPicPr>
        <p:blipFill>
          <a:blip r:embed="rId2"/>
          <a:stretch>
            <a:fillRect/>
          </a:stretch>
        </p:blipFill>
        <p:spPr>
          <a:xfrm>
            <a:off x="6172200" y="1463040"/>
            <a:ext cx="5440680" cy="2967644"/>
          </a:xfrm>
          <a:prstGeom prst="rect">
            <a:avLst/>
          </a:prstGeom>
        </p:spPr>
      </p:pic>
      <p:sp>
        <p:nvSpPr>
          <p:cNvPr id="11" name="aciklama-web_inv2"/>
          <p:cNvSpPr txBox="1"/>
          <p:nvPr/>
        </p:nvSpPr>
        <p:spPr>
          <a:xfrm>
            <a:off x="6172200" y="4522124"/>
            <a:ext cx="5440680" cy="256032"/>
          </a:xfrm>
          <a:prstGeom prst="rect">
            <a:avLst/>
          </a:prstGeom>
          <a:noFill/>
          <a:ln/>
        </p:spPr>
        <p:txBody>
          <a:bodyPr wrap="square" lIns="0" tIns="0" rIns="0" bIns="0" rtlCol="0" anchor="ctr"/>
          <a:lstStyle/>
          <a:p>
            <a:pPr indent="0" marL="0">
              <a:buNone/>
            </a:pPr>
            <a:r>
              <a:rPr lang="en-US" sz="1100" i="1" dirty="0">
                <a:solidFill>
                  <a:schemeClr val="accent5"/>
                </a:solidFill>
              </a:rPr>
              <a:t>İnverter detayı: cihaz bilgileri, durum zaman çizelgesi, DC hatlar ve AC fazlar</a:t>
            </a:r>
            <a:endParaRPr lang="en-US" sz="11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kicker"/>
          <p:cNvSpPr txBox="1"/>
          <p:nvPr/>
        </p:nvSpPr>
        <p:spPr>
          <a:xfrm>
            <a:off x="548640" y="274320"/>
            <a:ext cx="1097280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PRO PAKET · KARBON VE ESG ANALİZİ</a:t>
            </a:r>
            <a:endParaRPr lang="en-US" sz="1200" dirty="0"/>
          </a:p>
        </p:txBody>
      </p:sp>
      <p:sp>
        <p:nvSpPr>
          <p:cNvPr id="3" name="Text 0"/>
          <p:cNvSpPr/>
          <p:nvPr>
            <p:ph idx="100" type="title" hasCustomPrompt="1"/>
          </p:nvPr>
        </p:nvSpPr>
        <p:spPr>
          <a:xfrm>
            <a:off x="548640" y="566928"/>
            <a:ext cx="11064240" cy="640080"/>
          </a:xfrm>
          <a:prstGeom prst="rect">
            <a:avLst/>
          </a:prstGeom>
          <a:noFill/>
          <a:ln/>
        </p:spPr>
        <p:txBody>
          <a:bodyPr wrap="square" lIns="0" tIns="0" rIns="0" bIns="0" rtlCol="0" anchor="t"/>
          <a:lstStyle/>
          <a:p>
            <a:pPr algn="l" indent="0" marL="0">
              <a:buNone/>
            </a:pPr>
            <a:r>
              <a:rPr lang="en-US" sz="3000" b="1" dirty="0">
                <a:solidFill>
                  <a:schemeClr val="tx2"/>
                </a:solidFill>
                <a:latin typeface="Arial" pitchFamily="34" charset="0"/>
                <a:ea typeface="Arial" pitchFamily="34" charset="-122"/>
                <a:cs typeface="Arial" pitchFamily="34" charset="-120"/>
              </a:rPr>
              <a:t>Karbon ve ESG analizi: önlenen emisyon otomatik</a:t>
            </a:r>
            <a:endParaRPr lang="en-US" sz="3000" dirty="0"/>
          </a:p>
        </p:txBody>
      </p:sp>
      <p:sp>
        <p:nvSpPr>
          <p:cNvPr id="4" name="kart"/>
          <p:cNvSpPr/>
          <p:nvPr/>
        </p:nvSpPr>
        <p:spPr>
          <a:xfrm>
            <a:off x="548640" y="1417320"/>
            <a:ext cx="2628900" cy="1188720"/>
          </a:xfrm>
          <a:prstGeom prst="roundRect">
            <a:avLst>
              <a:gd name="adj" fmla="val 7692"/>
            </a:avLst>
          </a:prstGeom>
          <a:solidFill>
            <a:schemeClr val="bg2"/>
          </a:solidFill>
          <a:ln/>
        </p:spPr>
      </p:sp>
      <p:sp>
        <p:nvSpPr>
          <p:cNvPr id="5" name="Text 3"/>
          <p:cNvSpPr txBox="1"/>
          <p:nvPr/>
        </p:nvSpPr>
        <p:spPr>
          <a:xfrm>
            <a:off x="731520" y="1481328"/>
            <a:ext cx="2286000" cy="594360"/>
          </a:xfrm>
          <a:prstGeom prst="rect">
            <a:avLst/>
          </a:prstGeom>
          <a:noFill/>
          <a:ln/>
        </p:spPr>
        <p:txBody>
          <a:bodyPr wrap="square" lIns="0" tIns="0" rIns="0" bIns="0" rtlCol="0" anchor="ctr"/>
          <a:lstStyle/>
          <a:p>
            <a:pPr indent="0" marL="0">
              <a:buNone/>
            </a:pPr>
            <a:r>
              <a:rPr lang="en-US" sz="2800" b="1" dirty="0">
                <a:solidFill>
                  <a:schemeClr val="accent2"/>
                </a:solidFill>
                <a:latin typeface="Arial" pitchFamily="34" charset="0"/>
                <a:ea typeface="Arial" pitchFamily="34" charset="-122"/>
                <a:cs typeface="Arial" pitchFamily="34" charset="-120"/>
              </a:rPr>
              <a:t>589,9 t</a:t>
            </a:r>
            <a:endParaRPr lang="en-US" sz="2800" dirty="0"/>
          </a:p>
        </p:txBody>
      </p:sp>
      <p:sp>
        <p:nvSpPr>
          <p:cNvPr id="6" name="Text 4"/>
          <p:cNvSpPr txBox="1"/>
          <p:nvPr/>
        </p:nvSpPr>
        <p:spPr>
          <a:xfrm>
            <a:off x="731520" y="2075688"/>
            <a:ext cx="2286000" cy="457200"/>
          </a:xfrm>
          <a:prstGeom prst="rect">
            <a:avLst/>
          </a:prstGeom>
          <a:noFill/>
          <a:ln/>
        </p:spPr>
        <p:txBody>
          <a:bodyPr wrap="square" lIns="0" tIns="0" rIns="0" bIns="0" rtlCol="0" anchor="t"/>
          <a:lstStyle/>
          <a:p>
            <a:pPr indent="0" marL="0">
              <a:buNone/>
            </a:pPr>
            <a:r>
              <a:rPr lang="en-US" sz="1200" dirty="0">
                <a:solidFill>
                  <a:schemeClr val="tx1"/>
                </a:solidFill>
              </a:rPr>
              <a:t>Önlenen CO₂ · toplam üretim 945,1 MWh</a:t>
            </a:r>
            <a:endParaRPr lang="en-US" sz="1200" dirty="0"/>
          </a:p>
        </p:txBody>
      </p:sp>
      <p:sp>
        <p:nvSpPr>
          <p:cNvPr id="7" name="kart"/>
          <p:cNvSpPr/>
          <p:nvPr/>
        </p:nvSpPr>
        <p:spPr>
          <a:xfrm>
            <a:off x="3360420" y="1417320"/>
            <a:ext cx="2628900" cy="1188720"/>
          </a:xfrm>
          <a:prstGeom prst="roundRect">
            <a:avLst>
              <a:gd name="adj" fmla="val 7692"/>
            </a:avLst>
          </a:prstGeom>
          <a:solidFill>
            <a:schemeClr val="bg2"/>
          </a:solidFill>
          <a:ln/>
        </p:spPr>
      </p:sp>
      <p:sp>
        <p:nvSpPr>
          <p:cNvPr id="8" name="Text 6"/>
          <p:cNvSpPr txBox="1"/>
          <p:nvPr/>
        </p:nvSpPr>
        <p:spPr>
          <a:xfrm>
            <a:off x="3543300" y="1481328"/>
            <a:ext cx="2286000" cy="594360"/>
          </a:xfrm>
          <a:prstGeom prst="rect">
            <a:avLst/>
          </a:prstGeom>
          <a:noFill/>
          <a:ln/>
        </p:spPr>
        <p:txBody>
          <a:bodyPr wrap="square" lIns="0" tIns="0" rIns="0" bIns="0" rtlCol="0" anchor="ctr"/>
          <a:lstStyle/>
          <a:p>
            <a:pPr indent="0" marL="0">
              <a:buNone/>
            </a:pPr>
            <a:r>
              <a:rPr lang="en-US" sz="2800" b="1" dirty="0">
                <a:solidFill>
                  <a:schemeClr val="accent2"/>
                </a:solidFill>
                <a:latin typeface="Arial" pitchFamily="34" charset="0"/>
                <a:ea typeface="Arial" pitchFamily="34" charset="-122"/>
                <a:cs typeface="Arial" pitchFamily="34" charset="-120"/>
              </a:rPr>
              <a:t>81,3 TEP</a:t>
            </a:r>
            <a:endParaRPr lang="en-US" sz="2800" dirty="0"/>
          </a:p>
        </p:txBody>
      </p:sp>
      <p:sp>
        <p:nvSpPr>
          <p:cNvPr id="9" name="Text 7"/>
          <p:cNvSpPr txBox="1"/>
          <p:nvPr/>
        </p:nvSpPr>
        <p:spPr>
          <a:xfrm>
            <a:off x="3543300" y="2075688"/>
            <a:ext cx="2286000" cy="457200"/>
          </a:xfrm>
          <a:prstGeom prst="rect">
            <a:avLst/>
          </a:prstGeom>
          <a:noFill/>
          <a:ln/>
        </p:spPr>
        <p:txBody>
          <a:bodyPr wrap="square" lIns="0" tIns="0" rIns="0" bIns="0" rtlCol="0" anchor="t"/>
          <a:lstStyle/>
          <a:p>
            <a:pPr indent="0" marL="0">
              <a:buNone/>
            </a:pPr>
            <a:r>
              <a:rPr lang="en-US" sz="1200" dirty="0">
                <a:solidFill>
                  <a:schemeClr val="tx1"/>
                </a:solidFill>
              </a:rPr>
              <a:t>Ton eşdeğer petrol</a:t>
            </a:r>
            <a:endParaRPr lang="en-US" sz="1200" dirty="0"/>
          </a:p>
        </p:txBody>
      </p:sp>
      <p:sp>
        <p:nvSpPr>
          <p:cNvPr id="10" name="kart"/>
          <p:cNvSpPr/>
          <p:nvPr/>
        </p:nvSpPr>
        <p:spPr>
          <a:xfrm>
            <a:off x="6172200" y="1417320"/>
            <a:ext cx="2628900" cy="1188720"/>
          </a:xfrm>
          <a:prstGeom prst="roundRect">
            <a:avLst>
              <a:gd name="adj" fmla="val 7692"/>
            </a:avLst>
          </a:prstGeom>
          <a:solidFill>
            <a:schemeClr val="bg2"/>
          </a:solidFill>
          <a:ln/>
        </p:spPr>
      </p:sp>
      <p:sp>
        <p:nvSpPr>
          <p:cNvPr id="11" name="Text 9"/>
          <p:cNvSpPr txBox="1"/>
          <p:nvPr/>
        </p:nvSpPr>
        <p:spPr>
          <a:xfrm>
            <a:off x="6355080" y="1481328"/>
            <a:ext cx="2286000" cy="594360"/>
          </a:xfrm>
          <a:prstGeom prst="rect">
            <a:avLst/>
          </a:prstGeom>
          <a:noFill/>
          <a:ln/>
        </p:spPr>
        <p:txBody>
          <a:bodyPr wrap="square" lIns="0" tIns="0" rIns="0" bIns="0" rtlCol="0" anchor="ctr"/>
          <a:lstStyle/>
          <a:p>
            <a:pPr indent="0" marL="0">
              <a:buNone/>
            </a:pPr>
            <a:r>
              <a:rPr lang="en-US" sz="2800" b="1" dirty="0">
                <a:solidFill>
                  <a:schemeClr val="accent2"/>
                </a:solidFill>
                <a:latin typeface="Arial" pitchFamily="34" charset="0"/>
                <a:ea typeface="Arial" pitchFamily="34" charset="-122"/>
                <a:cs typeface="Arial" pitchFamily="34" charset="-120"/>
              </a:rPr>
              <a:t>9.832</a:t>
            </a:r>
            <a:endParaRPr lang="en-US" sz="2800" dirty="0"/>
          </a:p>
        </p:txBody>
      </p:sp>
      <p:sp>
        <p:nvSpPr>
          <p:cNvPr id="12" name="Text 10"/>
          <p:cNvSpPr txBox="1"/>
          <p:nvPr/>
        </p:nvSpPr>
        <p:spPr>
          <a:xfrm>
            <a:off x="6355080" y="2075688"/>
            <a:ext cx="2286000" cy="457200"/>
          </a:xfrm>
          <a:prstGeom prst="rect">
            <a:avLst/>
          </a:prstGeom>
          <a:noFill/>
          <a:ln/>
        </p:spPr>
        <p:txBody>
          <a:bodyPr wrap="square" lIns="0" tIns="0" rIns="0" bIns="0" rtlCol="0" anchor="t"/>
          <a:lstStyle/>
          <a:p>
            <a:pPr indent="0" marL="0">
              <a:buNone/>
            </a:pPr>
            <a:r>
              <a:rPr lang="en-US" sz="1200" dirty="0">
                <a:solidFill>
                  <a:schemeClr val="tx1"/>
                </a:solidFill>
              </a:rPr>
              <a:t>Ağaç eşdeğeri (yılda emilen CO₂)</a:t>
            </a:r>
            <a:endParaRPr lang="en-US" sz="1200" dirty="0"/>
          </a:p>
        </p:txBody>
      </p:sp>
      <p:sp>
        <p:nvSpPr>
          <p:cNvPr id="13" name="kart"/>
          <p:cNvSpPr/>
          <p:nvPr/>
        </p:nvSpPr>
        <p:spPr>
          <a:xfrm>
            <a:off x="8983980" y="1417320"/>
            <a:ext cx="2628900" cy="1188720"/>
          </a:xfrm>
          <a:prstGeom prst="roundRect">
            <a:avLst>
              <a:gd name="adj" fmla="val 7692"/>
            </a:avLst>
          </a:prstGeom>
          <a:solidFill>
            <a:schemeClr val="bg2"/>
          </a:solidFill>
          <a:ln/>
        </p:spPr>
      </p:sp>
      <p:sp>
        <p:nvSpPr>
          <p:cNvPr id="14" name="Text 12"/>
          <p:cNvSpPr txBox="1"/>
          <p:nvPr/>
        </p:nvSpPr>
        <p:spPr>
          <a:xfrm>
            <a:off x="9166860" y="1481328"/>
            <a:ext cx="2286000" cy="594360"/>
          </a:xfrm>
          <a:prstGeom prst="rect">
            <a:avLst/>
          </a:prstGeom>
          <a:noFill/>
          <a:ln/>
        </p:spPr>
        <p:txBody>
          <a:bodyPr wrap="square" lIns="0" tIns="0" rIns="0" bIns="0" rtlCol="0" anchor="ctr"/>
          <a:lstStyle/>
          <a:p>
            <a:pPr indent="0" marL="0">
              <a:buNone/>
            </a:pPr>
            <a:r>
              <a:rPr lang="en-US" sz="2800" b="1" dirty="0">
                <a:solidFill>
                  <a:schemeClr val="accent2"/>
                </a:solidFill>
                <a:latin typeface="Arial" pitchFamily="34" charset="0"/>
                <a:ea typeface="Arial" pitchFamily="34" charset="-122"/>
                <a:cs typeface="Arial" pitchFamily="34" charset="-120"/>
              </a:rPr>
              <a:t>137,5</a:t>
            </a:r>
            <a:endParaRPr lang="en-US" sz="2800" dirty="0"/>
          </a:p>
        </p:txBody>
      </p:sp>
      <p:sp>
        <p:nvSpPr>
          <p:cNvPr id="15" name="Text 13"/>
          <p:cNvSpPr txBox="1"/>
          <p:nvPr/>
        </p:nvSpPr>
        <p:spPr>
          <a:xfrm>
            <a:off x="9166860" y="2075688"/>
            <a:ext cx="2286000" cy="457200"/>
          </a:xfrm>
          <a:prstGeom prst="rect">
            <a:avLst/>
          </a:prstGeom>
          <a:noFill/>
          <a:ln/>
        </p:spPr>
        <p:txBody>
          <a:bodyPr wrap="square" lIns="0" tIns="0" rIns="0" bIns="0" rtlCol="0" anchor="t"/>
          <a:lstStyle/>
          <a:p>
            <a:pPr indent="0" marL="0">
              <a:buNone/>
            </a:pPr>
            <a:r>
              <a:rPr lang="en-US" sz="1200" dirty="0">
                <a:solidFill>
                  <a:schemeClr val="tx1"/>
                </a:solidFill>
              </a:rPr>
              <a:t>Binek araç eşdeğeri (yıllık emisyon)</a:t>
            </a:r>
            <a:endParaRPr lang="en-US" sz="1200" dirty="0"/>
          </a:p>
        </p:txBody>
      </p:sp>
      <p:sp>
        <p:nvSpPr>
          <p:cNvPr id="16" name="cerceve-web_karbon"/>
          <p:cNvSpPr/>
          <p:nvPr/>
        </p:nvSpPr>
        <p:spPr>
          <a:xfrm>
            <a:off x="493776" y="2825496"/>
            <a:ext cx="5550408" cy="3029285"/>
          </a:xfrm>
          <a:prstGeom prst="roundRect">
            <a:avLst>
              <a:gd name="adj" fmla="val 2415"/>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17" name="ekran-web_karbon" descr="Kurulum karbon ayak izi, net kazanç ve geri ödeme tarihi">    </p:cNvPr>
          <p:cNvPicPr>
            <a:picLocks noChangeAspect="1"/>
          </p:cNvPicPr>
          <p:nvPr/>
        </p:nvPicPr>
        <p:blipFill>
          <a:blip r:embed="rId1"/>
          <a:stretch>
            <a:fillRect/>
          </a:stretch>
        </p:blipFill>
        <p:spPr>
          <a:xfrm>
            <a:off x="548640" y="2880360"/>
            <a:ext cx="5440680" cy="2919557"/>
          </a:xfrm>
          <a:prstGeom prst="rect">
            <a:avLst/>
          </a:prstGeom>
        </p:spPr>
      </p:pic>
      <p:sp>
        <p:nvSpPr>
          <p:cNvPr id="18" name="aciklama-web_karbon"/>
          <p:cNvSpPr txBox="1"/>
          <p:nvPr/>
        </p:nvSpPr>
        <p:spPr>
          <a:xfrm>
            <a:off x="548640" y="5891357"/>
            <a:ext cx="5440680" cy="256032"/>
          </a:xfrm>
          <a:prstGeom prst="rect">
            <a:avLst/>
          </a:prstGeom>
          <a:noFill/>
          <a:ln/>
        </p:spPr>
        <p:txBody>
          <a:bodyPr wrap="square" lIns="0" tIns="0" rIns="0" bIns="0" rtlCol="0" anchor="ctr"/>
          <a:lstStyle/>
          <a:p>
            <a:pPr indent="0" marL="0">
              <a:buNone/>
            </a:pPr>
            <a:r>
              <a:rPr lang="en-US" sz="1100" i="1" dirty="0">
                <a:solidFill>
                  <a:schemeClr val="accent5"/>
                </a:solidFill>
              </a:rPr>
              <a:t>Kurulum karbon ayak izi, net kazanç ve geri ödeme tarihi</a:t>
            </a:r>
            <a:endParaRPr lang="en-US" sz="1100" dirty="0"/>
          </a:p>
        </p:txBody>
      </p:sp>
      <p:sp>
        <p:nvSpPr>
          <p:cNvPr id="19" name="cerceve-web_karbon2"/>
          <p:cNvSpPr/>
          <p:nvPr/>
        </p:nvSpPr>
        <p:spPr>
          <a:xfrm>
            <a:off x="6117336" y="2825496"/>
            <a:ext cx="5550408" cy="1877949"/>
          </a:xfrm>
          <a:prstGeom prst="roundRect">
            <a:avLst>
              <a:gd name="adj" fmla="val 3895"/>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20" name="ekran-web_karbon2" descr="Aylık önlenen CO₂, karbon borcu eğrisi ve tesis bazında özet">    </p:cNvPr>
          <p:cNvPicPr>
            <a:picLocks noChangeAspect="1"/>
          </p:cNvPicPr>
          <p:nvPr/>
        </p:nvPicPr>
        <p:blipFill>
          <a:blip r:embed="rId2"/>
          <a:stretch>
            <a:fillRect/>
          </a:stretch>
        </p:blipFill>
        <p:spPr>
          <a:xfrm>
            <a:off x="6172200" y="2880360"/>
            <a:ext cx="5440680" cy="1768221"/>
          </a:xfrm>
          <a:prstGeom prst="rect">
            <a:avLst/>
          </a:prstGeom>
        </p:spPr>
      </p:pic>
      <p:sp>
        <p:nvSpPr>
          <p:cNvPr id="21" name="aciklama-web_karbon2"/>
          <p:cNvSpPr txBox="1"/>
          <p:nvPr/>
        </p:nvSpPr>
        <p:spPr>
          <a:xfrm>
            <a:off x="6172200" y="4740021"/>
            <a:ext cx="5440680" cy="256032"/>
          </a:xfrm>
          <a:prstGeom prst="rect">
            <a:avLst/>
          </a:prstGeom>
          <a:noFill/>
          <a:ln/>
        </p:spPr>
        <p:txBody>
          <a:bodyPr wrap="square" lIns="0" tIns="0" rIns="0" bIns="0" rtlCol="0" anchor="ctr"/>
          <a:lstStyle/>
          <a:p>
            <a:pPr indent="0" marL="0">
              <a:buNone/>
            </a:pPr>
            <a:r>
              <a:rPr lang="en-US" sz="1100" i="1" dirty="0">
                <a:solidFill>
                  <a:schemeClr val="accent5"/>
                </a:solidFill>
              </a:rPr>
              <a:t>Aylık önlenen CO₂, karbon borcu eğrisi ve tesis bazında özet</a:t>
            </a:r>
            <a:endParaRPr lang="en-US" sz="1100" dirty="0"/>
          </a:p>
        </p:txBody>
      </p:sp>
      <p:sp>
        <p:nvSpPr>
          <p:cNvPr id="22" name="kart"/>
          <p:cNvSpPr/>
          <p:nvPr/>
        </p:nvSpPr>
        <p:spPr>
          <a:xfrm>
            <a:off x="6172200" y="5212080"/>
            <a:ext cx="5440680" cy="1051560"/>
          </a:xfrm>
          <a:prstGeom prst="roundRect">
            <a:avLst>
              <a:gd name="adj" fmla="val 8696"/>
            </a:avLst>
          </a:prstGeom>
          <a:solidFill>
            <a:schemeClr val="bg2"/>
          </a:solidFill>
          <a:ln/>
        </p:spPr>
      </p:sp>
      <p:sp>
        <p:nvSpPr>
          <p:cNvPr id="23" name="Text 19"/>
          <p:cNvSpPr txBox="1"/>
          <p:nvPr/>
        </p:nvSpPr>
        <p:spPr>
          <a:xfrm>
            <a:off x="6355080" y="5257800"/>
            <a:ext cx="5120640" cy="960120"/>
          </a:xfrm>
          <a:prstGeom prst="rect">
            <a:avLst/>
          </a:prstGeom>
          <a:noFill/>
          <a:ln/>
        </p:spPr>
        <p:txBody>
          <a:bodyPr wrap="square" lIns="0" tIns="0" rIns="0" bIns="0" rtlCol="0" anchor="ctr"/>
          <a:lstStyle/>
          <a:p>
            <a:pPr indent="0" marL="0">
              <a:buNone/>
            </a:pPr>
            <a:r>
              <a:rPr lang="en-US" sz="1400" b="1" dirty="0">
                <a:solidFill>
                  <a:schemeClr val="tx2"/>
                </a:solidFill>
              </a:rPr>
              <a:t>Sürdürülebilirlik raporuna hazır</a:t>
            </a:r>
            <a:endParaRPr lang="en-US" sz="1400" dirty="0"/>
          </a:p>
          <a:p>
            <a:pPr indent="0" marL="0">
              <a:buNone/>
            </a:pPr>
            <a:r>
              <a:rPr lang="en-US" sz="1200" dirty="0">
                <a:solidFill>
                  <a:schemeClr val="tx1"/>
                </a:solidFill>
              </a:rPr>
              <a:t>Önlenen CO₂ = üretim × şebeke emisyon faktörü. Santral kurulum ayak izi üretimle otomatik azalır; tesis bazında kWp, MWh, TEP ve geri ödeme oranı.</a:t>
            </a:r>
            <a:endParaRPr lang="en-US" sz="14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kicker"/>
          <p:cNvSpPr txBox="1"/>
          <p:nvPr/>
        </p:nvSpPr>
        <p:spPr>
          <a:xfrm>
            <a:off x="548640" y="274320"/>
            <a:ext cx="1097280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PRO PAKET · SAYAÇ VE KESİCİ YÖNETİMİ</a:t>
            </a:r>
            <a:endParaRPr lang="en-US" sz="1200" dirty="0"/>
          </a:p>
        </p:txBody>
      </p:sp>
      <p:sp>
        <p:nvSpPr>
          <p:cNvPr id="3" name="Text 0"/>
          <p:cNvSpPr/>
          <p:nvPr>
            <p:ph idx="100" type="title" hasCustomPrompt="1"/>
          </p:nvPr>
        </p:nvSpPr>
        <p:spPr>
          <a:xfrm>
            <a:off x="548640" y="566928"/>
            <a:ext cx="11064240" cy="640080"/>
          </a:xfrm>
          <a:prstGeom prst="rect">
            <a:avLst/>
          </a:prstGeom>
          <a:noFill/>
          <a:ln/>
        </p:spPr>
        <p:txBody>
          <a:bodyPr wrap="square" lIns="0" tIns="0" rIns="0" bIns="0" rtlCol="0" anchor="t"/>
          <a:lstStyle/>
          <a:p>
            <a:pPr algn="l" indent="0" marL="0">
              <a:buNone/>
            </a:pPr>
            <a:r>
              <a:rPr lang="en-US" sz="3000" b="1" dirty="0">
                <a:solidFill>
                  <a:schemeClr val="tx2"/>
                </a:solidFill>
                <a:latin typeface="Arial" pitchFamily="34" charset="0"/>
                <a:ea typeface="Arial" pitchFamily="34" charset="-122"/>
                <a:cs typeface="Arial" pitchFamily="34" charset="-120"/>
              </a:rPr>
              <a:t>Sayaçlar ve kesiciler aynı panelde</a:t>
            </a:r>
            <a:endParaRPr lang="en-US" sz="3000" dirty="0"/>
          </a:p>
        </p:txBody>
      </p:sp>
      <p:sp>
        <p:nvSpPr>
          <p:cNvPr id="4" name="cerceve-web_sayac"/>
          <p:cNvSpPr/>
          <p:nvPr/>
        </p:nvSpPr>
        <p:spPr>
          <a:xfrm>
            <a:off x="493776" y="1408176"/>
            <a:ext cx="5550408" cy="2582764"/>
          </a:xfrm>
          <a:prstGeom prst="roundRect">
            <a:avLst>
              <a:gd name="adj" fmla="val 2832"/>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5" name="ekran-web_sayac" descr="Web: sayaç alış/veriş endeksleri, faz değerleri; kesici konumu">    </p:cNvPr>
          <p:cNvPicPr>
            <a:picLocks noChangeAspect="1"/>
          </p:cNvPicPr>
          <p:nvPr/>
        </p:nvPicPr>
        <p:blipFill>
          <a:blip r:embed="rId1"/>
          <a:stretch>
            <a:fillRect/>
          </a:stretch>
        </p:blipFill>
        <p:spPr>
          <a:xfrm>
            <a:off x="548640" y="1463040"/>
            <a:ext cx="5440680" cy="2473036"/>
          </a:xfrm>
          <a:prstGeom prst="rect">
            <a:avLst/>
          </a:prstGeom>
        </p:spPr>
      </p:pic>
      <p:sp>
        <p:nvSpPr>
          <p:cNvPr id="6" name="aciklama-web_sayac"/>
          <p:cNvSpPr txBox="1"/>
          <p:nvPr/>
        </p:nvSpPr>
        <p:spPr>
          <a:xfrm>
            <a:off x="548640" y="4027516"/>
            <a:ext cx="5440680" cy="256032"/>
          </a:xfrm>
          <a:prstGeom prst="rect">
            <a:avLst/>
          </a:prstGeom>
          <a:noFill/>
          <a:ln/>
        </p:spPr>
        <p:txBody>
          <a:bodyPr wrap="square" lIns="0" tIns="0" rIns="0" bIns="0" rtlCol="0" anchor="ctr"/>
          <a:lstStyle/>
          <a:p>
            <a:pPr indent="0" marL="0">
              <a:buNone/>
            </a:pPr>
            <a:r>
              <a:rPr lang="en-US" sz="1100" i="1" dirty="0">
                <a:solidFill>
                  <a:schemeClr val="accent5"/>
                </a:solidFill>
              </a:rPr>
              <a:t>Web: sayaç alış/veriş endeksleri, faz değerleri; kesici konumu</a:t>
            </a:r>
            <a:endParaRPr lang="en-US" sz="1100" dirty="0"/>
          </a:p>
        </p:txBody>
      </p:sp>
      <p:sp>
        <p:nvSpPr>
          <p:cNvPr id="7" name="cerceve-col_sayac"/>
          <p:cNvSpPr/>
          <p:nvPr/>
        </p:nvSpPr>
        <p:spPr>
          <a:xfrm>
            <a:off x="6157874" y="1408176"/>
            <a:ext cx="5469331" cy="3035808"/>
          </a:xfrm>
          <a:prstGeom prst="roundRect">
            <a:avLst>
              <a:gd name="adj" fmla="val 2410"/>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8" name="ekran-col_sayac" descr="Toplayıcı: sayaç tablosu ve yetkili AÇ / KAPA komutu">    </p:cNvPr>
          <p:cNvPicPr>
            <a:picLocks noChangeAspect="1"/>
          </p:cNvPicPr>
          <p:nvPr/>
        </p:nvPicPr>
        <p:blipFill>
          <a:blip r:embed="rId2"/>
          <a:stretch>
            <a:fillRect/>
          </a:stretch>
        </p:blipFill>
        <p:spPr>
          <a:xfrm>
            <a:off x="6212738" y="1463040"/>
            <a:ext cx="5359603" cy="2926080"/>
          </a:xfrm>
          <a:prstGeom prst="rect">
            <a:avLst/>
          </a:prstGeom>
        </p:spPr>
      </p:pic>
      <p:sp>
        <p:nvSpPr>
          <p:cNvPr id="9" name="aciklama-col_sayac"/>
          <p:cNvSpPr txBox="1"/>
          <p:nvPr/>
        </p:nvSpPr>
        <p:spPr>
          <a:xfrm>
            <a:off x="6212738" y="4480560"/>
            <a:ext cx="5359603" cy="256032"/>
          </a:xfrm>
          <a:prstGeom prst="rect">
            <a:avLst/>
          </a:prstGeom>
          <a:noFill/>
          <a:ln/>
        </p:spPr>
        <p:txBody>
          <a:bodyPr wrap="square" lIns="0" tIns="0" rIns="0" bIns="0" rtlCol="0" anchor="ctr"/>
          <a:lstStyle/>
          <a:p>
            <a:pPr indent="0" marL="0">
              <a:buNone/>
            </a:pPr>
            <a:r>
              <a:rPr lang="en-US" sz="1100" i="1" dirty="0">
                <a:solidFill>
                  <a:schemeClr val="accent5"/>
                </a:solidFill>
              </a:rPr>
              <a:t>Toplayıcı: sayaç tablosu ve yetkili AÇ / KAPA komutu</a:t>
            </a:r>
            <a:endParaRPr lang="en-US" sz="1100" dirty="0"/>
          </a:p>
        </p:txBody>
      </p:sp>
      <p:sp>
        <p:nvSpPr>
          <p:cNvPr id="10" name="kart"/>
          <p:cNvSpPr/>
          <p:nvPr/>
        </p:nvSpPr>
        <p:spPr>
          <a:xfrm>
            <a:off x="548640" y="4937760"/>
            <a:ext cx="3566160" cy="1325880"/>
          </a:xfrm>
          <a:prstGeom prst="roundRect">
            <a:avLst>
              <a:gd name="adj" fmla="val 6897"/>
            </a:avLst>
          </a:prstGeom>
          <a:solidFill>
            <a:schemeClr val="bg2"/>
          </a:solidFill>
          <a:ln/>
        </p:spPr>
      </p:sp>
      <p:sp>
        <p:nvSpPr>
          <p:cNvPr id="11" name="Text 7"/>
          <p:cNvSpPr txBox="1"/>
          <p:nvPr/>
        </p:nvSpPr>
        <p:spPr>
          <a:xfrm>
            <a:off x="731520" y="4983480"/>
            <a:ext cx="3200400" cy="1234440"/>
          </a:xfrm>
          <a:prstGeom prst="rect">
            <a:avLst/>
          </a:prstGeom>
          <a:noFill/>
          <a:ln/>
        </p:spPr>
        <p:txBody>
          <a:bodyPr wrap="square" lIns="0" tIns="0" rIns="0" bIns="0" rtlCol="0" anchor="ctr"/>
          <a:lstStyle/>
          <a:p>
            <a:pPr indent="0" marL="0">
              <a:buNone/>
            </a:pPr>
            <a:r>
              <a:rPr lang="en-US" sz="1500" b="1" dirty="0">
                <a:solidFill>
                  <a:schemeClr val="tx2"/>
                </a:solidFill>
              </a:rPr>
              <a:t>Sayaçlar</a:t>
            </a:r>
            <a:endParaRPr lang="en-US" sz="1500" dirty="0"/>
          </a:p>
          <a:p>
            <a:pPr indent="0" marL="0">
              <a:buNone/>
            </a:pPr>
            <a:r>
              <a:rPr lang="en-US" sz="1200" dirty="0">
                <a:solidFill>
                  <a:schemeClr val="tx1"/>
                </a:solidFill>
              </a:rPr>
              <a:t>IEC 62056-21 (TEDAŞ OBIS), DLMS/COSEM, M-Bus, Modbus. Makel, Köhler, ABB, Elster, EMH, Iskra otomatik tanınır.</a:t>
            </a:r>
            <a:endParaRPr lang="en-US" sz="1500" dirty="0"/>
          </a:p>
        </p:txBody>
      </p:sp>
      <p:sp>
        <p:nvSpPr>
          <p:cNvPr id="12" name="kart"/>
          <p:cNvSpPr/>
          <p:nvPr/>
        </p:nvSpPr>
        <p:spPr>
          <a:xfrm>
            <a:off x="4297680" y="4937760"/>
            <a:ext cx="3566160" cy="1325880"/>
          </a:xfrm>
          <a:prstGeom prst="roundRect">
            <a:avLst>
              <a:gd name="adj" fmla="val 6897"/>
            </a:avLst>
          </a:prstGeom>
          <a:solidFill>
            <a:schemeClr val="bg2"/>
          </a:solidFill>
          <a:ln/>
        </p:spPr>
      </p:sp>
      <p:sp>
        <p:nvSpPr>
          <p:cNvPr id="13" name="Text 9"/>
          <p:cNvSpPr txBox="1"/>
          <p:nvPr/>
        </p:nvSpPr>
        <p:spPr>
          <a:xfrm>
            <a:off x="4480560" y="4983480"/>
            <a:ext cx="3200400" cy="1234440"/>
          </a:xfrm>
          <a:prstGeom prst="rect">
            <a:avLst/>
          </a:prstGeom>
          <a:noFill/>
          <a:ln/>
        </p:spPr>
        <p:txBody>
          <a:bodyPr wrap="square" lIns="0" tIns="0" rIns="0" bIns="0" rtlCol="0" anchor="ctr"/>
          <a:lstStyle/>
          <a:p>
            <a:pPr indent="0" marL="0">
              <a:buNone/>
            </a:pPr>
            <a:r>
              <a:rPr lang="en-US" sz="1500" b="1" dirty="0">
                <a:solidFill>
                  <a:schemeClr val="tx2"/>
                </a:solidFill>
              </a:rPr>
              <a:t>Kesiciler</a:t>
            </a:r>
            <a:endParaRPr lang="en-US" sz="1500" dirty="0"/>
          </a:p>
          <a:p>
            <a:pPr indent="0" marL="0">
              <a:buNone/>
            </a:pPr>
            <a:r>
              <a:rPr lang="en-US" sz="1200" dirty="0">
                <a:solidFill>
                  <a:schemeClr val="tx1"/>
                </a:solidFill>
              </a:rPr>
              <a:t>IEC 60870-5-103 ile konum, akım, gerilim, güç. Aç / kapa yalnız yetkili kullanıcıya, onay penceresiyle; her komut kayıtlı.</a:t>
            </a:r>
            <a:endParaRPr lang="en-US" sz="1500" dirty="0"/>
          </a:p>
        </p:txBody>
      </p:sp>
      <p:sp>
        <p:nvSpPr>
          <p:cNvPr id="14" name="kart"/>
          <p:cNvSpPr/>
          <p:nvPr/>
        </p:nvSpPr>
        <p:spPr>
          <a:xfrm>
            <a:off x="8046720" y="4937760"/>
            <a:ext cx="3566160" cy="1325880"/>
          </a:xfrm>
          <a:prstGeom prst="roundRect">
            <a:avLst>
              <a:gd name="adj" fmla="val 6897"/>
            </a:avLst>
          </a:prstGeom>
          <a:solidFill>
            <a:schemeClr val="bg2"/>
          </a:solidFill>
          <a:ln/>
        </p:spPr>
      </p:sp>
      <p:sp>
        <p:nvSpPr>
          <p:cNvPr id="15" name="Text 11"/>
          <p:cNvSpPr txBox="1"/>
          <p:nvPr/>
        </p:nvSpPr>
        <p:spPr>
          <a:xfrm>
            <a:off x="8229600" y="4983480"/>
            <a:ext cx="3200400" cy="1234440"/>
          </a:xfrm>
          <a:prstGeom prst="rect">
            <a:avLst/>
          </a:prstGeom>
          <a:noFill/>
          <a:ln/>
        </p:spPr>
        <p:txBody>
          <a:bodyPr wrap="square" lIns="0" tIns="0" rIns="0" bIns="0" rtlCol="0" anchor="ctr"/>
          <a:lstStyle/>
          <a:p>
            <a:pPr indent="0" marL="0">
              <a:buNone/>
            </a:pPr>
            <a:r>
              <a:rPr lang="en-US" sz="1500" b="1" dirty="0">
                <a:solidFill>
                  <a:schemeClr val="tx2"/>
                </a:solidFill>
              </a:rPr>
              <a:t>Güç azaltma önerisi</a:t>
            </a:r>
            <a:endParaRPr lang="en-US" sz="1500" dirty="0"/>
          </a:p>
          <a:p>
            <a:pPr indent="0" marL="0">
              <a:buNone/>
            </a:pPr>
            <a:r>
              <a:rPr lang="en-US" sz="1200" dirty="0">
                <a:solidFill>
                  <a:schemeClr val="tx1"/>
                </a:solidFill>
              </a:rPr>
              <a:t>Veriş sınırı aşılınca ekran uyarır, marka bazında inverter limit önerisi verir. Komut kendiliğinden gönderilmez; karar operatörde.</a:t>
            </a:r>
            <a:endParaRPr lang="en-US" sz="15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kicker"/>
          <p:cNvSpPr txBox="1"/>
          <p:nvPr/>
        </p:nvSpPr>
        <p:spPr>
          <a:xfrm>
            <a:off x="548640" y="274320"/>
            <a:ext cx="1097280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HABERLEŞME HATLARI</a:t>
            </a:r>
            <a:endParaRPr lang="en-US" sz="1200" dirty="0"/>
          </a:p>
        </p:txBody>
      </p:sp>
      <p:sp>
        <p:nvSpPr>
          <p:cNvPr id="3" name="Text 0"/>
          <p:cNvSpPr/>
          <p:nvPr>
            <p:ph idx="100" type="title" hasCustomPrompt="1"/>
          </p:nvPr>
        </p:nvSpPr>
        <p:spPr>
          <a:xfrm>
            <a:off x="548640" y="566928"/>
            <a:ext cx="11064240" cy="640080"/>
          </a:xfrm>
          <a:prstGeom prst="rect">
            <a:avLst/>
          </a:prstGeom>
          <a:noFill/>
          <a:ln/>
        </p:spPr>
        <p:txBody>
          <a:bodyPr wrap="square" lIns="0" tIns="0" rIns="0" bIns="0" rtlCol="0" anchor="t"/>
          <a:lstStyle/>
          <a:p>
            <a:pPr algn="l" indent="0" marL="0">
              <a:buNone/>
            </a:pPr>
            <a:r>
              <a:rPr lang="en-US" sz="3000" b="1" dirty="0">
                <a:solidFill>
                  <a:schemeClr val="tx2"/>
                </a:solidFill>
                <a:latin typeface="Arial" pitchFamily="34" charset="0"/>
                <a:ea typeface="Arial" pitchFamily="34" charset="-122"/>
                <a:cs typeface="Arial" pitchFamily="34" charset="-120"/>
              </a:rPr>
              <a:t>Her hat ayrı izlenir, ayrı yönetilir</a:t>
            </a:r>
            <a:endParaRPr lang="en-US" sz="3000" dirty="0"/>
          </a:p>
        </p:txBody>
      </p:sp>
      <p:sp>
        <p:nvSpPr>
          <p:cNvPr id="4" name="cerceve-web_hat"/>
          <p:cNvSpPr/>
          <p:nvPr/>
        </p:nvSpPr>
        <p:spPr>
          <a:xfrm>
            <a:off x="493776" y="1408176"/>
            <a:ext cx="5550408" cy="2857546"/>
          </a:xfrm>
          <a:prstGeom prst="roundRect">
            <a:avLst>
              <a:gd name="adj" fmla="val 2560"/>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5" name="ekran-web_hat" descr="Web · Kurulum: haberleşme hatları (RS-485 / TCP / IEC)">    </p:cNvPr>
          <p:cNvPicPr>
            <a:picLocks noChangeAspect="1"/>
          </p:cNvPicPr>
          <p:nvPr/>
        </p:nvPicPr>
        <p:blipFill>
          <a:blip r:embed="rId1"/>
          <a:stretch>
            <a:fillRect/>
          </a:stretch>
        </p:blipFill>
        <p:spPr>
          <a:xfrm>
            <a:off x="548640" y="1463040"/>
            <a:ext cx="5440680" cy="2747818"/>
          </a:xfrm>
          <a:prstGeom prst="rect">
            <a:avLst/>
          </a:prstGeom>
        </p:spPr>
      </p:pic>
      <p:sp>
        <p:nvSpPr>
          <p:cNvPr id="6" name="aciklama-web_hat"/>
          <p:cNvSpPr txBox="1"/>
          <p:nvPr/>
        </p:nvSpPr>
        <p:spPr>
          <a:xfrm>
            <a:off x="548640" y="4302298"/>
            <a:ext cx="5440680" cy="256032"/>
          </a:xfrm>
          <a:prstGeom prst="rect">
            <a:avLst/>
          </a:prstGeom>
          <a:noFill/>
          <a:ln/>
        </p:spPr>
        <p:txBody>
          <a:bodyPr wrap="square" lIns="0" tIns="0" rIns="0" bIns="0" rtlCol="0" anchor="ctr"/>
          <a:lstStyle/>
          <a:p>
            <a:pPr indent="0" marL="0">
              <a:buNone/>
            </a:pPr>
            <a:r>
              <a:rPr lang="en-US" sz="1100" i="1" dirty="0">
                <a:solidFill>
                  <a:schemeClr val="accent5"/>
                </a:solidFill>
              </a:rPr>
              <a:t>Web · Kurulum: haberleşme hatları (RS-485 / TCP / IEC)</a:t>
            </a:r>
            <a:endParaRPr lang="en-US" sz="1100" dirty="0"/>
          </a:p>
        </p:txBody>
      </p:sp>
      <p:sp>
        <p:nvSpPr>
          <p:cNvPr id="7" name="cerceve-web_toplayici"/>
          <p:cNvSpPr/>
          <p:nvPr/>
        </p:nvSpPr>
        <p:spPr>
          <a:xfrm>
            <a:off x="6239059" y="1408176"/>
            <a:ext cx="5306962" cy="2898648"/>
          </a:xfrm>
          <a:prstGeom prst="roundRect">
            <a:avLst>
              <a:gd name="adj" fmla="val 2524"/>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8" name="ekran-web_toplayici" descr="Web · Toplayıcı: servis durumu, hat bazında okuma ve duraklatma">    </p:cNvPr>
          <p:cNvPicPr>
            <a:picLocks noChangeAspect="1"/>
          </p:cNvPicPr>
          <p:nvPr/>
        </p:nvPicPr>
        <p:blipFill>
          <a:blip r:embed="rId2"/>
          <a:stretch>
            <a:fillRect/>
          </a:stretch>
        </p:blipFill>
        <p:spPr>
          <a:xfrm>
            <a:off x="6293923" y="1463040"/>
            <a:ext cx="5197234" cy="2788920"/>
          </a:xfrm>
          <a:prstGeom prst="rect">
            <a:avLst/>
          </a:prstGeom>
        </p:spPr>
      </p:pic>
      <p:sp>
        <p:nvSpPr>
          <p:cNvPr id="9" name="aciklama-web_toplayici"/>
          <p:cNvSpPr txBox="1"/>
          <p:nvPr/>
        </p:nvSpPr>
        <p:spPr>
          <a:xfrm>
            <a:off x="6293923" y="4343400"/>
            <a:ext cx="5197234" cy="256032"/>
          </a:xfrm>
          <a:prstGeom prst="rect">
            <a:avLst/>
          </a:prstGeom>
          <a:noFill/>
          <a:ln/>
        </p:spPr>
        <p:txBody>
          <a:bodyPr wrap="square" lIns="0" tIns="0" rIns="0" bIns="0" rtlCol="0" anchor="ctr"/>
          <a:lstStyle/>
          <a:p>
            <a:pPr indent="0" marL="0">
              <a:buNone/>
            </a:pPr>
            <a:r>
              <a:rPr lang="en-US" sz="1100" i="1" dirty="0">
                <a:solidFill>
                  <a:schemeClr val="accent5"/>
                </a:solidFill>
              </a:rPr>
              <a:t>Web · Toplayıcı: servis durumu, hat bazında okuma ve duraklatma</a:t>
            </a:r>
            <a:endParaRPr lang="en-US" sz="1100" dirty="0"/>
          </a:p>
        </p:txBody>
      </p:sp>
      <p:sp>
        <p:nvSpPr>
          <p:cNvPr id="10" name="kart"/>
          <p:cNvSpPr/>
          <p:nvPr/>
        </p:nvSpPr>
        <p:spPr>
          <a:xfrm>
            <a:off x="548640" y="4846320"/>
            <a:ext cx="5440680" cy="1417320"/>
          </a:xfrm>
          <a:prstGeom prst="roundRect">
            <a:avLst>
              <a:gd name="adj" fmla="val 6452"/>
            </a:avLst>
          </a:prstGeom>
          <a:solidFill>
            <a:schemeClr val="bg2"/>
          </a:solidFill>
          <a:ln/>
        </p:spPr>
      </p:sp>
      <p:sp>
        <p:nvSpPr>
          <p:cNvPr id="11" name="Text 7"/>
          <p:cNvSpPr txBox="1"/>
          <p:nvPr/>
        </p:nvSpPr>
        <p:spPr>
          <a:xfrm>
            <a:off x="777240" y="4892040"/>
            <a:ext cx="5029200" cy="1325880"/>
          </a:xfrm>
          <a:prstGeom prst="rect">
            <a:avLst/>
          </a:prstGeom>
          <a:noFill/>
          <a:ln/>
        </p:spPr>
        <p:txBody>
          <a:bodyPr wrap="square" lIns="0" tIns="0" rIns="0" bIns="0" rtlCol="0" anchor="ctr"/>
          <a:lstStyle/>
          <a:p>
            <a:pPr indent="0" marL="0">
              <a:buNone/>
            </a:pPr>
            <a:r>
              <a:rPr lang="en-US" sz="1400" b="1" dirty="0">
                <a:solidFill>
                  <a:schemeClr val="tx2"/>
                </a:solidFill>
              </a:rPr>
              <a:t>Hat = bir RS-485 portu veya IP bağlantısı</a:t>
            </a:r>
            <a:endParaRPr lang="en-US" sz="1400" dirty="0"/>
          </a:p>
          <a:p>
            <a:pPr indent="0" marL="0">
              <a:buNone/>
            </a:pPr>
            <a:r>
              <a:rPr lang="en-US" sz="1300" dirty="0">
                <a:solidFill>
                  <a:schemeClr val="tx1"/>
                </a:solidFill>
              </a:rPr>
              <a:t>Aynı hattaki inverterler farklı Modbus adresiyle okunur. Periyot, son başarılı okuma ve son hata hat bazında görünür; hat duraklatılıp devam ettirilebilir.</a:t>
            </a:r>
            <a:endParaRPr lang="en-US" sz="1400" dirty="0"/>
          </a:p>
        </p:txBody>
      </p:sp>
      <p:sp>
        <p:nvSpPr>
          <p:cNvPr id="12" name="cerceve-col_hatlar"/>
          <p:cNvSpPr/>
          <p:nvPr/>
        </p:nvSpPr>
        <p:spPr>
          <a:xfrm>
            <a:off x="6437854" y="4791456"/>
            <a:ext cx="4909373" cy="1572768"/>
          </a:xfrm>
          <a:prstGeom prst="roundRect">
            <a:avLst>
              <a:gd name="adj" fmla="val 4651"/>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13" name="ekran-col_hatlar" descr="col_hatlar">    </p:cNvPr>
          <p:cNvPicPr>
            <a:picLocks noChangeAspect="1"/>
          </p:cNvPicPr>
          <p:nvPr/>
        </p:nvPicPr>
        <p:blipFill>
          <a:blip r:embed="rId3"/>
          <a:stretch>
            <a:fillRect/>
          </a:stretch>
        </p:blipFill>
        <p:spPr>
          <a:xfrm>
            <a:off x="6492718" y="4846320"/>
            <a:ext cx="4799645" cy="1463040"/>
          </a:xfrm>
          <a:prstGeom prst="rect">
            <a:avLst/>
          </a:prstGeom>
        </p:spPr>
      </p:pic>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kicker"/>
          <p:cNvSpPr txBox="1"/>
          <p:nvPr/>
        </p:nvSpPr>
        <p:spPr>
          <a:xfrm>
            <a:off x="548640" y="274320"/>
            <a:ext cx="1097280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SIYAD TOPLAYICI · MASAÜSTÜ</a:t>
            </a:r>
            <a:endParaRPr lang="en-US" sz="1200" dirty="0"/>
          </a:p>
        </p:txBody>
      </p:sp>
      <p:sp>
        <p:nvSpPr>
          <p:cNvPr id="3" name="Text 0"/>
          <p:cNvSpPr/>
          <p:nvPr>
            <p:ph idx="100" type="title" hasCustomPrompt="1"/>
          </p:nvPr>
        </p:nvSpPr>
        <p:spPr>
          <a:xfrm>
            <a:off x="548640" y="566928"/>
            <a:ext cx="11064240" cy="640080"/>
          </a:xfrm>
          <a:prstGeom prst="rect">
            <a:avLst/>
          </a:prstGeom>
          <a:noFill/>
          <a:ln/>
        </p:spPr>
        <p:txBody>
          <a:bodyPr wrap="square" lIns="0" tIns="0" rIns="0" bIns="0" rtlCol="0" anchor="t"/>
          <a:lstStyle/>
          <a:p>
            <a:pPr algn="l" indent="0" marL="0">
              <a:buNone/>
            </a:pPr>
            <a:r>
              <a:rPr lang="en-US" sz="3000" b="1" dirty="0">
                <a:solidFill>
                  <a:schemeClr val="tx2"/>
                </a:solidFill>
                <a:latin typeface="Arial" pitchFamily="34" charset="0"/>
                <a:ea typeface="Arial" pitchFamily="34" charset="-122"/>
                <a:cs typeface="Arial" pitchFamily="34" charset="-120"/>
              </a:rPr>
              <a:t>Veri toplayıcı: 7/24 Windows servisi</a:t>
            </a:r>
            <a:endParaRPr lang="en-US" sz="3000" dirty="0"/>
          </a:p>
        </p:txBody>
      </p:sp>
      <p:sp>
        <p:nvSpPr>
          <p:cNvPr id="4" name="cerceve-col_canli"/>
          <p:cNvSpPr/>
          <p:nvPr/>
        </p:nvSpPr>
        <p:spPr>
          <a:xfrm>
            <a:off x="493776" y="1408176"/>
            <a:ext cx="5762435" cy="4636008"/>
          </a:xfrm>
          <a:prstGeom prst="roundRect">
            <a:avLst>
              <a:gd name="adj" fmla="val 1578"/>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5" name="ekran-col_canli" descr="Canlı İzleme: inverter listesi, PV / string ve faz değerleri">    </p:cNvPr>
          <p:cNvPicPr>
            <a:picLocks noChangeAspect="1"/>
          </p:cNvPicPr>
          <p:nvPr/>
        </p:nvPicPr>
        <p:blipFill>
          <a:blip r:embed="rId1"/>
          <a:stretch>
            <a:fillRect/>
          </a:stretch>
        </p:blipFill>
        <p:spPr>
          <a:xfrm>
            <a:off x="548640" y="1463040"/>
            <a:ext cx="5652707" cy="4526280"/>
          </a:xfrm>
          <a:prstGeom prst="rect">
            <a:avLst/>
          </a:prstGeom>
        </p:spPr>
      </p:pic>
      <p:sp>
        <p:nvSpPr>
          <p:cNvPr id="6" name="aciklama-col_canli"/>
          <p:cNvSpPr txBox="1"/>
          <p:nvPr/>
        </p:nvSpPr>
        <p:spPr>
          <a:xfrm>
            <a:off x="548640" y="6080760"/>
            <a:ext cx="5652707" cy="256032"/>
          </a:xfrm>
          <a:prstGeom prst="rect">
            <a:avLst/>
          </a:prstGeom>
          <a:noFill/>
          <a:ln/>
        </p:spPr>
        <p:txBody>
          <a:bodyPr wrap="square" lIns="0" tIns="0" rIns="0" bIns="0" rtlCol="0" anchor="ctr"/>
          <a:lstStyle/>
          <a:p>
            <a:pPr indent="0" marL="0">
              <a:buNone/>
            </a:pPr>
            <a:r>
              <a:rPr lang="en-US" sz="1100" i="1" dirty="0">
                <a:solidFill>
                  <a:schemeClr val="accent5"/>
                </a:solidFill>
              </a:rPr>
              <a:t>Canlı İzleme: inverter listesi, PV / string ve faz değerleri</a:t>
            </a:r>
            <a:endParaRPr lang="en-US" sz="1100" dirty="0"/>
          </a:p>
        </p:txBody>
      </p:sp>
      <p:sp>
        <p:nvSpPr>
          <p:cNvPr id="7" name="cerceve-col_test"/>
          <p:cNvSpPr/>
          <p:nvPr/>
        </p:nvSpPr>
        <p:spPr>
          <a:xfrm>
            <a:off x="6848856" y="1408176"/>
            <a:ext cx="4818888" cy="1266664"/>
          </a:xfrm>
          <a:prstGeom prst="roundRect">
            <a:avLst>
              <a:gd name="adj" fmla="val 5775"/>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8" name="ekran-col_test" descr="col_test">    </p:cNvPr>
          <p:cNvPicPr>
            <a:picLocks noChangeAspect="1"/>
          </p:cNvPicPr>
          <p:nvPr/>
        </p:nvPicPr>
        <p:blipFill>
          <a:blip r:embed="rId2"/>
          <a:stretch>
            <a:fillRect/>
          </a:stretch>
        </p:blipFill>
        <p:spPr>
          <a:xfrm>
            <a:off x="6903720" y="1463040"/>
            <a:ext cx="4709160" cy="1156936"/>
          </a:xfrm>
          <a:prstGeom prst="rect">
            <a:avLst/>
          </a:prstGeom>
        </p:spPr>
      </p:pic>
      <p:sp>
        <p:nvSpPr>
          <p:cNvPr id="9" name="Text 5"/>
          <p:cNvSpPr txBox="1"/>
          <p:nvPr/>
        </p:nvSpPr>
        <p:spPr>
          <a:xfrm>
            <a:off x="6903720" y="2743200"/>
            <a:ext cx="4709160" cy="256032"/>
          </a:xfrm>
          <a:prstGeom prst="rect">
            <a:avLst/>
          </a:prstGeom>
          <a:noFill/>
          <a:ln/>
        </p:spPr>
        <p:txBody>
          <a:bodyPr wrap="square" lIns="0" tIns="0" rIns="0" bIns="0" rtlCol="0" anchor="ctr"/>
          <a:lstStyle/>
          <a:p>
            <a:pPr indent="0" marL="0">
              <a:buNone/>
            </a:pPr>
            <a:r>
              <a:rPr lang="en-US" sz="1100" i="1" dirty="0">
                <a:solidFill>
                  <a:schemeClr val="accent5"/>
                </a:solidFill>
              </a:rPr>
              <a:t>Test Okuma / Register Tarayıcı: harita okuma, sayaç bulma, ham okuma</a:t>
            </a:r>
            <a:endParaRPr lang="en-US" sz="1100" dirty="0"/>
          </a:p>
        </p:txBody>
      </p:sp>
      <p:sp>
        <p:nvSpPr>
          <p:cNvPr id="10" name="Text 6"/>
          <p:cNvSpPr txBox="1"/>
          <p:nvPr/>
        </p:nvSpPr>
        <p:spPr>
          <a:xfrm>
            <a:off x="6903720" y="3246120"/>
            <a:ext cx="4709160" cy="3017520"/>
          </a:xfrm>
          <a:prstGeom prst="rect">
            <a:avLst/>
          </a:prstGeom>
          <a:noFill/>
          <a:ln/>
        </p:spPr>
        <p:txBody>
          <a:bodyPr wrap="square" lIns="0" tIns="0" rIns="0" bIns="0" rtlCol="0" anchor="t"/>
          <a:lstStyle/>
          <a:p>
            <a:pPr marL="342900" indent="-342900">
              <a:spcAft>
                <a:spcPts val="800"/>
              </a:spcAft>
              <a:buSzPct val="100000"/>
              <a:buChar char="•"/>
            </a:pPr>
            <a:r>
              <a:rPr lang="en-US" sz="1400" dirty="0">
                <a:solidFill>
                  <a:schemeClr val="tx1"/>
                </a:solidFill>
              </a:rPr>
              <a:t>Windows servisiyle kesintisiz veri toplama; arayüz kapansa da okuma sürer</a:t>
            </a:r>
            <a:endParaRPr lang="en-US" sz="1400" dirty="0"/>
          </a:p>
          <a:p>
            <a:pPr marL="342900" indent="-342900">
              <a:spcAft>
                <a:spcPts val="800"/>
              </a:spcAft>
              <a:buSzPct val="100000"/>
              <a:buChar char="•"/>
            </a:pPr>
            <a:r>
              <a:rPr lang="en-US" sz="1400" dirty="0">
                <a:solidFill>
                  <a:schemeClr val="tx1"/>
                </a:solidFill>
              </a:rPr>
              <a:t>Marka ve model otomatik tanıma, hazır register haritaları</a:t>
            </a:r>
            <a:endParaRPr lang="en-US" sz="1400" dirty="0"/>
          </a:p>
          <a:p>
            <a:pPr marL="342900" indent="-342900">
              <a:spcAft>
                <a:spcPts val="800"/>
              </a:spcAft>
              <a:buSzPct val="100000"/>
              <a:buChar char="•"/>
            </a:pPr>
            <a:r>
              <a:rPr lang="en-US" sz="1400" dirty="0">
                <a:solidFill>
                  <a:schemeClr val="tx1"/>
                </a:solidFill>
              </a:rPr>
              <a:t>Seri no ile yeni inverter ekleme; harita cihazdan okunur</a:t>
            </a:r>
            <a:endParaRPr lang="en-US" sz="1400" dirty="0"/>
          </a:p>
          <a:p>
            <a:pPr marL="342900" indent="-342900">
              <a:spcAft>
                <a:spcPts val="800"/>
              </a:spcAft>
              <a:buSzPct val="100000"/>
              <a:buChar char="•"/>
            </a:pPr>
            <a:r>
              <a:rPr lang="en-US" sz="1400" dirty="0">
                <a:solidFill>
                  <a:schemeClr val="tx1"/>
                </a:solidFill>
              </a:rPr>
              <a:t>4 seviyeli kullanıcı yetkisi, 9 dil desteği</a:t>
            </a:r>
            <a:endParaRPr lang="en-US" sz="1400" dirty="0"/>
          </a:p>
          <a:p>
            <a:pPr marL="342900" indent="-342900">
              <a:spcAft>
                <a:spcPts val="800"/>
              </a:spcAft>
              <a:buSzPct val="100000"/>
              <a:buChar char="•"/>
            </a:pPr>
            <a:r>
              <a:rPr lang="en-US" sz="1400" dirty="0">
                <a:solidFill>
                  <a:schemeClr val="tx1"/>
                </a:solidFill>
              </a:rPr>
              <a:t>Değerlendirme (demo) modu: gerçek tesis olmadan deneme</a:t>
            </a:r>
            <a:endParaRPr lang="en-US" sz="14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kicker"/>
          <p:cNvSpPr txBox="1"/>
          <p:nvPr/>
        </p:nvSpPr>
        <p:spPr>
          <a:xfrm>
            <a:off x="548640" y="274320"/>
            <a:ext cx="1097280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SIYAD TOPLAYICI · GRAFİK VE RAPORLAR</a:t>
            </a:r>
            <a:endParaRPr lang="en-US" sz="1200" dirty="0"/>
          </a:p>
        </p:txBody>
      </p:sp>
      <p:sp>
        <p:nvSpPr>
          <p:cNvPr id="3" name="Text 0"/>
          <p:cNvSpPr/>
          <p:nvPr>
            <p:ph idx="100" type="title" hasCustomPrompt="1"/>
          </p:nvPr>
        </p:nvSpPr>
        <p:spPr>
          <a:xfrm>
            <a:off x="548640" y="566928"/>
            <a:ext cx="11064240" cy="640080"/>
          </a:xfrm>
          <a:prstGeom prst="rect">
            <a:avLst/>
          </a:prstGeom>
          <a:noFill/>
          <a:ln/>
        </p:spPr>
        <p:txBody>
          <a:bodyPr wrap="square" lIns="0" tIns="0" rIns="0" bIns="0" rtlCol="0" anchor="t"/>
          <a:lstStyle/>
          <a:p>
            <a:pPr algn="l" indent="0" marL="0">
              <a:buNone/>
            </a:pPr>
            <a:r>
              <a:rPr lang="en-US" sz="3000" b="1" dirty="0">
                <a:solidFill>
                  <a:schemeClr val="tx2"/>
                </a:solidFill>
                <a:latin typeface="Arial" pitchFamily="34" charset="0"/>
                <a:ea typeface="Arial" pitchFamily="34" charset="-122"/>
                <a:cs typeface="Arial" pitchFamily="34" charset="-120"/>
              </a:rPr>
              <a:t>Günlük güç eğrisi ve aylık üretim raporu</a:t>
            </a:r>
            <a:endParaRPr lang="en-US" sz="3000" dirty="0"/>
          </a:p>
        </p:txBody>
      </p:sp>
      <p:sp>
        <p:nvSpPr>
          <p:cNvPr id="4" name="cerceve-col_gunluk"/>
          <p:cNvSpPr/>
          <p:nvPr/>
        </p:nvSpPr>
        <p:spPr>
          <a:xfrm>
            <a:off x="799368" y="1408176"/>
            <a:ext cx="4939225" cy="4636008"/>
          </a:xfrm>
          <a:prstGeom prst="roundRect">
            <a:avLst>
              <a:gd name="adj" fmla="val 1578"/>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5" name="ekran-col_gunluk" descr="Günlük AC / DC güç eğrisi (tüm inverterler toplamı)">    </p:cNvPr>
          <p:cNvPicPr>
            <a:picLocks noChangeAspect="1"/>
          </p:cNvPicPr>
          <p:nvPr/>
        </p:nvPicPr>
        <p:blipFill>
          <a:blip r:embed="rId1"/>
          <a:stretch>
            <a:fillRect/>
          </a:stretch>
        </p:blipFill>
        <p:spPr>
          <a:xfrm>
            <a:off x="854232" y="1463040"/>
            <a:ext cx="4829497" cy="4526280"/>
          </a:xfrm>
          <a:prstGeom prst="rect">
            <a:avLst/>
          </a:prstGeom>
        </p:spPr>
      </p:pic>
      <p:sp>
        <p:nvSpPr>
          <p:cNvPr id="6" name="aciklama-col_gunluk"/>
          <p:cNvSpPr txBox="1"/>
          <p:nvPr/>
        </p:nvSpPr>
        <p:spPr>
          <a:xfrm>
            <a:off x="854232" y="6080760"/>
            <a:ext cx="4829497" cy="256032"/>
          </a:xfrm>
          <a:prstGeom prst="rect">
            <a:avLst/>
          </a:prstGeom>
          <a:noFill/>
          <a:ln/>
        </p:spPr>
        <p:txBody>
          <a:bodyPr wrap="square" lIns="0" tIns="0" rIns="0" bIns="0" rtlCol="0" anchor="ctr"/>
          <a:lstStyle/>
          <a:p>
            <a:pPr indent="0" marL="0">
              <a:buNone/>
            </a:pPr>
            <a:r>
              <a:rPr lang="en-US" sz="1100" i="1" dirty="0">
                <a:solidFill>
                  <a:schemeClr val="accent5"/>
                </a:solidFill>
              </a:rPr>
              <a:t>Günlük AC / DC güç eğrisi (tüm inverterler toplamı)</a:t>
            </a:r>
            <a:endParaRPr lang="en-US" sz="1100" dirty="0"/>
          </a:p>
        </p:txBody>
      </p:sp>
      <p:sp>
        <p:nvSpPr>
          <p:cNvPr id="7" name="cerceve-col_aylik"/>
          <p:cNvSpPr/>
          <p:nvPr/>
        </p:nvSpPr>
        <p:spPr>
          <a:xfrm>
            <a:off x="6422928" y="1408176"/>
            <a:ext cx="4939225" cy="4636008"/>
          </a:xfrm>
          <a:prstGeom prst="roundRect">
            <a:avLst>
              <a:gd name="adj" fmla="val 1578"/>
            </a:avLst>
          </a:prstGeom>
          <a:solidFill>
            <a:schemeClr val="bg1"/>
          </a:solidFill>
          <a:ln w="9525">
            <a:solidFill>
              <a:srgbClr val="D9DEE7"/>
            </a:solidFill>
            <a:prstDash val="solid"/>
          </a:ln>
          <a:effectLst>
            <a:outerShdw sx="100000" sy="100000" kx="0" ky="0" algn="bl" rotWithShape="0" blurRad="101600" dist="25400" dir="5400000">
              <a:srgbClr val="000000">
                <a:alpha val="18000"/>
              </a:srgbClr>
            </a:outerShdw>
          </a:effectLst>
        </p:spPr>
      </p:sp>
      <p:pic>
        <p:nvPicPr>
          <p:cNvPr id="8" name="ekran-col_aylik" descr="Aylık üretim: gün bazında kWh, maks. güç, sıcaklık, arızalı okuma">    </p:cNvPr>
          <p:cNvPicPr>
            <a:picLocks noChangeAspect="1"/>
          </p:cNvPicPr>
          <p:nvPr/>
        </p:nvPicPr>
        <p:blipFill>
          <a:blip r:embed="rId2"/>
          <a:stretch>
            <a:fillRect/>
          </a:stretch>
        </p:blipFill>
        <p:spPr>
          <a:xfrm>
            <a:off x="6477792" y="1463040"/>
            <a:ext cx="4829497" cy="4526280"/>
          </a:xfrm>
          <a:prstGeom prst="rect">
            <a:avLst/>
          </a:prstGeom>
        </p:spPr>
      </p:pic>
      <p:sp>
        <p:nvSpPr>
          <p:cNvPr id="9" name="aciklama-col_aylik"/>
          <p:cNvSpPr txBox="1"/>
          <p:nvPr/>
        </p:nvSpPr>
        <p:spPr>
          <a:xfrm>
            <a:off x="6477792" y="6080760"/>
            <a:ext cx="4829497" cy="256032"/>
          </a:xfrm>
          <a:prstGeom prst="rect">
            <a:avLst/>
          </a:prstGeom>
          <a:noFill/>
          <a:ln/>
        </p:spPr>
        <p:txBody>
          <a:bodyPr wrap="square" lIns="0" tIns="0" rIns="0" bIns="0" rtlCol="0" anchor="ctr"/>
          <a:lstStyle/>
          <a:p>
            <a:pPr indent="0" marL="0">
              <a:buNone/>
            </a:pPr>
            <a:r>
              <a:rPr lang="en-US" sz="1100" i="1" dirty="0">
                <a:solidFill>
                  <a:schemeClr val="accent5"/>
                </a:solidFill>
              </a:rPr>
              <a:t>Aylık üretim: gün bazında kWh, maks. güç, sıcaklık, arızalı okuma</a:t>
            </a:r>
            <a:endParaRPr lang="en-US" sz="11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kicker"/>
          <p:cNvSpPr txBox="1"/>
          <p:nvPr/>
        </p:nvSpPr>
        <p:spPr>
          <a:xfrm>
            <a:off x="548640" y="274320"/>
            <a:ext cx="1097280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MEVZUAT VE GÜVENLİK</a:t>
            </a:r>
            <a:endParaRPr lang="en-US" sz="1200" dirty="0"/>
          </a:p>
        </p:txBody>
      </p:sp>
      <p:sp>
        <p:nvSpPr>
          <p:cNvPr id="3" name="Text 0"/>
          <p:cNvSpPr/>
          <p:nvPr>
            <p:ph idx="100" type="title" hasCustomPrompt="1"/>
          </p:nvPr>
        </p:nvSpPr>
        <p:spPr>
          <a:xfrm>
            <a:off x="548640" y="566928"/>
            <a:ext cx="11064240" cy="640080"/>
          </a:xfrm>
          <a:prstGeom prst="rect">
            <a:avLst/>
          </a:prstGeom>
          <a:noFill/>
          <a:ln/>
        </p:spPr>
        <p:txBody>
          <a:bodyPr wrap="square" lIns="0" tIns="0" rIns="0" bIns="0" rtlCol="0" anchor="t"/>
          <a:lstStyle/>
          <a:p>
            <a:pPr algn="l" indent="0" marL="0">
              <a:buNone/>
            </a:pPr>
            <a:r>
              <a:rPr lang="en-US" sz="3000" b="1" dirty="0">
                <a:solidFill>
                  <a:schemeClr val="tx2"/>
                </a:solidFill>
                <a:latin typeface="Arial" pitchFamily="34" charset="0"/>
                <a:ea typeface="Arial" pitchFamily="34" charset="-122"/>
                <a:cs typeface="Arial" pitchFamily="34" charset="-120"/>
              </a:rPr>
              <a:t>Verileriniz yurt dışına çıkmasın</a:t>
            </a:r>
            <a:endParaRPr lang="en-US" sz="3000" dirty="0"/>
          </a:p>
        </p:txBody>
      </p:sp>
      <p:sp>
        <p:nvSpPr>
          <p:cNvPr id="4" name="kart"/>
          <p:cNvSpPr/>
          <p:nvPr/>
        </p:nvSpPr>
        <p:spPr>
          <a:xfrm>
            <a:off x="548640" y="1463040"/>
            <a:ext cx="3566160" cy="1783080"/>
          </a:xfrm>
          <a:prstGeom prst="roundRect">
            <a:avLst>
              <a:gd name="adj" fmla="val 5128"/>
            </a:avLst>
          </a:prstGeom>
          <a:solidFill>
            <a:schemeClr val="bg2"/>
          </a:solidFill>
          <a:ln/>
        </p:spPr>
      </p:sp>
      <p:sp>
        <p:nvSpPr>
          <p:cNvPr id="5" name="Text 3"/>
          <p:cNvSpPr txBox="1"/>
          <p:nvPr/>
        </p:nvSpPr>
        <p:spPr>
          <a:xfrm>
            <a:off x="731520" y="1554480"/>
            <a:ext cx="3200400" cy="1600200"/>
          </a:xfrm>
          <a:prstGeom prst="rect">
            <a:avLst/>
          </a:prstGeom>
          <a:noFill/>
          <a:ln/>
        </p:spPr>
        <p:txBody>
          <a:bodyPr wrap="square" lIns="0" tIns="0" rIns="0" bIns="0" rtlCol="0" anchor="t"/>
          <a:lstStyle/>
          <a:p>
            <a:pPr indent="0" marL="0">
              <a:spcAft>
                <a:spcPts val="400"/>
              </a:spcAft>
              <a:buNone/>
            </a:pPr>
            <a:r>
              <a:rPr lang="en-US" sz="1500" b="1" dirty="0">
                <a:solidFill>
                  <a:schemeClr val="tx2"/>
                </a:solidFill>
              </a:rPr>
              <a:t>2019/12 Cumhurbaşkanlığı Genelgesi</a:t>
            </a:r>
            <a:endParaRPr lang="en-US" sz="1500" dirty="0"/>
          </a:p>
          <a:p>
            <a:pPr indent="0" marL="0">
              <a:spcAft>
                <a:spcPts val="400"/>
              </a:spcAft>
              <a:buNone/>
            </a:pPr>
            <a:r>
              <a:rPr lang="en-US" sz="1200" dirty="0">
                <a:solidFill>
                  <a:schemeClr val="tx1"/>
                </a:solidFill>
              </a:rPr>
              <a:t>Kritik altyapı işletmelerinin kritik bilgi ve verileri yurt içinde, güvenli şekilde depolanmalıdır.</a:t>
            </a:r>
            <a:endParaRPr lang="en-US" sz="1500" dirty="0"/>
          </a:p>
        </p:txBody>
      </p:sp>
      <p:sp>
        <p:nvSpPr>
          <p:cNvPr id="6" name="kart"/>
          <p:cNvSpPr/>
          <p:nvPr/>
        </p:nvSpPr>
        <p:spPr>
          <a:xfrm>
            <a:off x="4297680" y="1463040"/>
            <a:ext cx="3566160" cy="1783080"/>
          </a:xfrm>
          <a:prstGeom prst="roundRect">
            <a:avLst>
              <a:gd name="adj" fmla="val 5128"/>
            </a:avLst>
          </a:prstGeom>
          <a:solidFill>
            <a:schemeClr val="bg2"/>
          </a:solidFill>
          <a:ln/>
        </p:spPr>
      </p:sp>
      <p:sp>
        <p:nvSpPr>
          <p:cNvPr id="7" name="Text 5"/>
          <p:cNvSpPr txBox="1"/>
          <p:nvPr/>
        </p:nvSpPr>
        <p:spPr>
          <a:xfrm>
            <a:off x="4480560" y="1554480"/>
            <a:ext cx="3200400" cy="1600200"/>
          </a:xfrm>
          <a:prstGeom prst="rect">
            <a:avLst/>
          </a:prstGeom>
          <a:noFill/>
          <a:ln/>
        </p:spPr>
        <p:txBody>
          <a:bodyPr wrap="square" lIns="0" tIns="0" rIns="0" bIns="0" rtlCol="0" anchor="t"/>
          <a:lstStyle/>
          <a:p>
            <a:pPr indent="0" marL="0">
              <a:spcAft>
                <a:spcPts val="400"/>
              </a:spcAft>
              <a:buNone/>
            </a:pPr>
            <a:r>
              <a:rPr lang="en-US" sz="1500" b="1" dirty="0">
                <a:solidFill>
                  <a:schemeClr val="tx2"/>
                </a:solidFill>
              </a:rPr>
              <a:t>EPDK Siber Güvenlik Yetkinlik Modeli</a:t>
            </a:r>
            <a:endParaRPr lang="en-US" sz="1500" dirty="0"/>
          </a:p>
          <a:p>
            <a:pPr indent="0" marL="0">
              <a:spcAft>
                <a:spcPts val="400"/>
              </a:spcAft>
              <a:buNone/>
            </a:pPr>
            <a:r>
              <a:rPr lang="en-US" sz="1200" dirty="0">
                <a:solidFill>
                  <a:schemeClr val="tx1"/>
                </a:solidFill>
              </a:rPr>
              <a:t>Lisans sahipleri için SCADA ve izleme sistemlerinde erişim, ağ ve olay yönetimi şartları; uymayana 6446 sayılı Kanun md. 16 ile yaptırım.</a:t>
            </a:r>
            <a:endParaRPr lang="en-US" sz="1500" dirty="0"/>
          </a:p>
        </p:txBody>
      </p:sp>
      <p:sp>
        <p:nvSpPr>
          <p:cNvPr id="8" name="kart"/>
          <p:cNvSpPr/>
          <p:nvPr/>
        </p:nvSpPr>
        <p:spPr>
          <a:xfrm>
            <a:off x="8046720" y="1463040"/>
            <a:ext cx="3566160" cy="1783080"/>
          </a:xfrm>
          <a:prstGeom prst="roundRect">
            <a:avLst>
              <a:gd name="adj" fmla="val 5128"/>
            </a:avLst>
          </a:prstGeom>
          <a:solidFill>
            <a:schemeClr val="bg2"/>
          </a:solidFill>
          <a:ln/>
        </p:spPr>
      </p:sp>
      <p:sp>
        <p:nvSpPr>
          <p:cNvPr id="9" name="Text 7"/>
          <p:cNvSpPr txBox="1"/>
          <p:nvPr/>
        </p:nvSpPr>
        <p:spPr>
          <a:xfrm>
            <a:off x="8229600" y="1554480"/>
            <a:ext cx="3200400" cy="1600200"/>
          </a:xfrm>
          <a:prstGeom prst="rect">
            <a:avLst/>
          </a:prstGeom>
          <a:noFill/>
          <a:ln/>
        </p:spPr>
        <p:txBody>
          <a:bodyPr wrap="square" lIns="0" tIns="0" rIns="0" bIns="0" rtlCol="0" anchor="t"/>
          <a:lstStyle/>
          <a:p>
            <a:pPr indent="0" marL="0">
              <a:spcAft>
                <a:spcPts val="400"/>
              </a:spcAft>
              <a:buNone/>
            </a:pPr>
            <a:r>
              <a:rPr lang="en-US" sz="1500" b="1" dirty="0">
                <a:solidFill>
                  <a:schemeClr val="tx2"/>
                </a:solidFill>
              </a:rPr>
              <a:t>6698 sayılı KVKK, md. 9</a:t>
            </a:r>
            <a:endParaRPr lang="en-US" sz="1500" dirty="0"/>
          </a:p>
          <a:p>
            <a:pPr indent="0" marL="0">
              <a:spcAft>
                <a:spcPts val="400"/>
              </a:spcAft>
              <a:buNone/>
            </a:pPr>
            <a:r>
              <a:rPr lang="en-US" sz="1200" dirty="0">
                <a:solidFill>
                  <a:schemeClr val="tx1"/>
                </a:solidFill>
              </a:rPr>
              <a:t>Kullanıcı adı, e-posta, erişim kaydı gibi kişisel verilerin yurt dışına aktarımı sıkı şartlara bağlıdır.</a:t>
            </a:r>
            <a:endParaRPr lang="en-US" sz="1500" dirty="0"/>
          </a:p>
        </p:txBody>
      </p:sp>
      <p:graphicFrame>
        <p:nvGraphicFramePr>
          <p:cNvPr id="14" name="yaptirim-tablo"/>
          <p:cNvGraphicFramePr>
            <a:graphicFrameLocks noGrp="1"/>
          </p:cNvGraphicFramePr>
          <p:nvPr>
            <p:extLst>
              <p:ext uri="{D42A27DB-BD31-4B8C-83A1-F6EECF244321}">
                <p14:modId xmlns:p14="http://schemas.microsoft.com/office/powerpoint/2010/main" val="1579011935"/>
              </p:ext>
            </p:extLst>
          </p:nvPr>
        </p:nvGraphicFramePr>
        <p:xfrm>
          <a:off x="548640" y="3474720"/>
          <a:ext cx="11064240" cy="914400"/>
        </p:xfrm>
        <a:graphic>
          <a:graphicData uri="http://schemas.openxmlformats.org/drawingml/2006/table">
            <a:tbl>
              <a:tblPr/>
              <a:tblGrid>
                <a:gridCol w="6949440"/>
                <a:gridCol w="4114800"/>
              </a:tblGrid>
              <a:tr h="365760">
                <a:tc gridSpan="2">
                  <a:txBody>
                    <a:bodyPr/>
                    <a:lstStyle/>
                    <a:p>
                      <a:pPr indent="0" marL="0">
                        <a:buNone/>
                      </a:pPr>
                      <a:r>
                        <a:rPr lang="en-US" sz="1300" b="1" dirty="0">
                          <a:solidFill>
                            <a:schemeClr val="bg1"/>
                          </a:solidFill>
                        </a:rPr>
                        <a:t>7545 sayılı Siber Güvenlik Kanunu (2025): öngörülen yaptırımlar</a:t>
                      </a:r>
                      <a:endParaRPr lang="en-US" sz="1300" dirty="0"/>
                    </a:p>
                  </a:txBody>
                  <a:tcPr marL="101600" marR="101600" marT="38100" marB="38100" anchor="ctr">
                    <a:lnL w="9525" cap="flat" cmpd="sng" algn="ctr">
                      <a:solidFill>
                        <a:srgbClr val="E3C9C2"/>
                      </a:solidFill>
                      <a:prstDash val="solid"/>
                      <a:round/>
                      <a:headEnd type="none" w="med" len="med"/>
                      <a:tailEnd type="none" w="med" len="med"/>
                    </a:lnL>
                    <a:lnR w="9525" cap="flat" cmpd="sng" algn="ctr">
                      <a:solidFill>
                        <a:srgbClr val="E3C9C2"/>
                      </a:solidFill>
                      <a:prstDash val="solid"/>
                      <a:round/>
                      <a:headEnd type="none" w="med" len="med"/>
                      <a:tailEnd type="none" w="med" len="med"/>
                    </a:lnR>
                    <a:lnT w="9525" cap="flat" cmpd="sng" algn="ctr">
                      <a:solidFill>
                        <a:srgbClr val="E3C9C2"/>
                      </a:solidFill>
                      <a:prstDash val="solid"/>
                      <a:round/>
                      <a:headEnd type="none" w="med" len="med"/>
                      <a:tailEnd type="none" w="med" len="med"/>
                    </a:lnT>
                    <a:lnB w="9525" cap="flat" cmpd="sng" algn="ctr">
                      <a:solidFill>
                        <a:srgbClr val="E3C9C2"/>
                      </a:solidFill>
                      <a:prstDash val="solid"/>
                      <a:round/>
                      <a:headEnd type="none" w="med" len="med"/>
                      <a:tailEnd type="none" w="med" len="med"/>
                    </a:lnB>
                    <a:solidFill>
                      <a:schemeClr val="accent3"/>
                    </a:solidFill>
                  </a:tcPr>
                </a:tc>
                <a:tc hMerge="1">
                  <a:tcPr/>
                </a:tc>
              </a:tr>
              <a:tr h="365760">
                <a:tc>
                  <a:txBody>
                    <a:bodyPr/>
                    <a:lstStyle/>
                    <a:p>
                      <a:pPr indent="0" marL="0">
                        <a:buNone/>
                      </a:pPr>
                      <a:r>
                        <a:rPr lang="en-US" sz="1300" dirty="0">
                          <a:solidFill>
                            <a:schemeClr val="tx1"/>
                          </a:solidFill>
                        </a:rPr>
                        <a:t>Kanundaki bazı yükümlülüklere uyulmaması</a:t>
                      </a:r>
                      <a:endParaRPr lang="en-US" sz="1300" dirty="0"/>
                    </a:p>
                  </a:txBody>
                  <a:tcPr marL="101600" marR="101600" marT="38100" marB="38100" anchor="ctr">
                    <a:lnL w="9525" cap="flat" cmpd="sng" algn="ctr">
                      <a:solidFill>
                        <a:srgbClr val="E3C9C2"/>
                      </a:solidFill>
                      <a:prstDash val="solid"/>
                      <a:round/>
                      <a:headEnd type="none" w="med" len="med"/>
                      <a:tailEnd type="none" w="med" len="med"/>
                    </a:lnL>
                    <a:lnR w="9525" cap="flat" cmpd="sng" algn="ctr">
                      <a:solidFill>
                        <a:srgbClr val="E3C9C2"/>
                      </a:solidFill>
                      <a:prstDash val="solid"/>
                      <a:round/>
                      <a:headEnd type="none" w="med" len="med"/>
                      <a:tailEnd type="none" w="med" len="med"/>
                    </a:lnR>
                    <a:lnT w="9525" cap="flat" cmpd="sng" algn="ctr">
                      <a:solidFill>
                        <a:srgbClr val="E3C9C2"/>
                      </a:solidFill>
                      <a:prstDash val="solid"/>
                      <a:round/>
                      <a:headEnd type="none" w="med" len="med"/>
                      <a:tailEnd type="none" w="med" len="med"/>
                    </a:lnT>
                    <a:lnB w="9525" cap="flat" cmpd="sng" algn="ctr">
                      <a:solidFill>
                        <a:srgbClr val="E3C9C2"/>
                      </a:solidFill>
                      <a:prstDash val="solid"/>
                      <a:round/>
                      <a:headEnd type="none" w="med" len="med"/>
                      <a:tailEnd type="none" w="med" len="med"/>
                    </a:lnB>
                  </a:tcPr>
                </a:tc>
                <a:tc>
                  <a:txBody>
                    <a:bodyPr/>
                    <a:lstStyle/>
                    <a:p>
                      <a:pPr indent="0" marL="0">
                        <a:buNone/>
                      </a:pPr>
                      <a:r>
                        <a:rPr lang="en-US" sz="1300" b="1" dirty="0">
                          <a:solidFill>
                            <a:schemeClr val="accent3"/>
                          </a:solidFill>
                        </a:rPr>
                        <a:t>1 – 10 milyon TL</a:t>
                      </a:r>
                      <a:endParaRPr lang="en-US" sz="1300" dirty="0"/>
                    </a:p>
                  </a:txBody>
                  <a:tcPr marL="101600" marR="101600" marT="38100" marB="38100" anchor="ctr">
                    <a:lnL w="9525" cap="flat" cmpd="sng" algn="ctr">
                      <a:solidFill>
                        <a:srgbClr val="E3C9C2"/>
                      </a:solidFill>
                      <a:prstDash val="solid"/>
                      <a:round/>
                      <a:headEnd type="none" w="med" len="med"/>
                      <a:tailEnd type="none" w="med" len="med"/>
                    </a:lnL>
                    <a:lnR w="9525" cap="flat" cmpd="sng" algn="ctr">
                      <a:solidFill>
                        <a:srgbClr val="E3C9C2"/>
                      </a:solidFill>
                      <a:prstDash val="solid"/>
                      <a:round/>
                      <a:headEnd type="none" w="med" len="med"/>
                      <a:tailEnd type="none" w="med" len="med"/>
                    </a:lnR>
                    <a:lnT w="9525" cap="flat" cmpd="sng" algn="ctr">
                      <a:solidFill>
                        <a:srgbClr val="E3C9C2"/>
                      </a:solidFill>
                      <a:prstDash val="solid"/>
                      <a:round/>
                      <a:headEnd type="none" w="med" len="med"/>
                      <a:tailEnd type="none" w="med" len="med"/>
                    </a:lnT>
                    <a:lnB w="9525" cap="flat" cmpd="sng" algn="ctr">
                      <a:solidFill>
                        <a:srgbClr val="E3C9C2"/>
                      </a:solidFill>
                      <a:prstDash val="solid"/>
                      <a:round/>
                      <a:headEnd type="none" w="med" len="med"/>
                      <a:tailEnd type="none" w="med" len="med"/>
                    </a:lnB>
                  </a:tcPr>
                </a:tc>
              </a:tr>
              <a:tr h="365760">
                <a:tc>
                  <a:txBody>
                    <a:bodyPr/>
                    <a:lstStyle/>
                    <a:p>
                      <a:pPr indent="0" marL="0">
                        <a:buNone/>
                      </a:pPr>
                      <a:r>
                        <a:rPr lang="en-US" sz="1300" dirty="0">
                          <a:solidFill>
                            <a:schemeClr val="tx1"/>
                          </a:solidFill>
                        </a:rPr>
                        <a:t>Denetim ve bilgi verme yükümlülükleri</a:t>
                      </a:r>
                      <a:endParaRPr lang="en-US" sz="1300" dirty="0"/>
                    </a:p>
                  </a:txBody>
                  <a:tcPr marL="101600" marR="101600" marT="38100" marB="38100" anchor="ctr">
                    <a:lnL w="9525" cap="flat" cmpd="sng" algn="ctr">
                      <a:solidFill>
                        <a:srgbClr val="E3C9C2"/>
                      </a:solidFill>
                      <a:prstDash val="solid"/>
                      <a:round/>
                      <a:headEnd type="none" w="med" len="med"/>
                      <a:tailEnd type="none" w="med" len="med"/>
                    </a:lnL>
                    <a:lnR w="9525" cap="flat" cmpd="sng" algn="ctr">
                      <a:solidFill>
                        <a:srgbClr val="E3C9C2"/>
                      </a:solidFill>
                      <a:prstDash val="solid"/>
                      <a:round/>
                      <a:headEnd type="none" w="med" len="med"/>
                      <a:tailEnd type="none" w="med" len="med"/>
                    </a:lnR>
                    <a:lnT w="9525" cap="flat" cmpd="sng" algn="ctr">
                      <a:solidFill>
                        <a:srgbClr val="E3C9C2"/>
                      </a:solidFill>
                      <a:prstDash val="solid"/>
                      <a:round/>
                      <a:headEnd type="none" w="med" len="med"/>
                      <a:tailEnd type="none" w="med" len="med"/>
                    </a:lnT>
                    <a:lnB w="9525" cap="flat" cmpd="sng" algn="ctr">
                      <a:solidFill>
                        <a:srgbClr val="E3C9C2"/>
                      </a:solidFill>
                      <a:prstDash val="solid"/>
                      <a:round/>
                      <a:headEnd type="none" w="med" len="med"/>
                      <a:tailEnd type="none" w="med" len="med"/>
                    </a:lnB>
                  </a:tcPr>
                </a:tc>
                <a:tc>
                  <a:txBody>
                    <a:bodyPr/>
                    <a:lstStyle/>
                    <a:p>
                      <a:pPr indent="0" marL="0">
                        <a:buNone/>
                      </a:pPr>
                      <a:r>
                        <a:rPr lang="en-US" sz="1300" b="1" dirty="0">
                          <a:solidFill>
                            <a:schemeClr val="accent3"/>
                          </a:solidFill>
                        </a:rPr>
                        <a:t>100 bin – 1 milyon TL; şirketlerde hasılatın %5’ine kadar</a:t>
                      </a:r>
                      <a:endParaRPr lang="en-US" sz="1300" dirty="0"/>
                    </a:p>
                  </a:txBody>
                  <a:tcPr marL="101600" marR="101600" marT="38100" marB="38100" anchor="ctr">
                    <a:lnL w="9525" cap="flat" cmpd="sng" algn="ctr">
                      <a:solidFill>
                        <a:srgbClr val="E3C9C2"/>
                      </a:solidFill>
                      <a:prstDash val="solid"/>
                      <a:round/>
                      <a:headEnd type="none" w="med" len="med"/>
                      <a:tailEnd type="none" w="med" len="med"/>
                    </a:lnL>
                    <a:lnR w="9525" cap="flat" cmpd="sng" algn="ctr">
                      <a:solidFill>
                        <a:srgbClr val="E3C9C2"/>
                      </a:solidFill>
                      <a:prstDash val="solid"/>
                      <a:round/>
                      <a:headEnd type="none" w="med" len="med"/>
                      <a:tailEnd type="none" w="med" len="med"/>
                    </a:lnR>
                    <a:lnT w="9525" cap="flat" cmpd="sng" algn="ctr">
                      <a:solidFill>
                        <a:srgbClr val="E3C9C2"/>
                      </a:solidFill>
                      <a:prstDash val="solid"/>
                      <a:round/>
                      <a:headEnd type="none" w="med" len="med"/>
                      <a:tailEnd type="none" w="med" len="med"/>
                    </a:lnT>
                    <a:lnB w="9525" cap="flat" cmpd="sng" algn="ctr">
                      <a:solidFill>
                        <a:srgbClr val="E3C9C2"/>
                      </a:solidFill>
                      <a:prstDash val="solid"/>
                      <a:round/>
                      <a:headEnd type="none" w="med" len="med"/>
                      <a:tailEnd type="none" w="med" len="med"/>
                    </a:lnB>
                  </a:tcPr>
                </a:tc>
              </a:tr>
              <a:tr h="365760">
                <a:tc>
                  <a:txBody>
                    <a:bodyPr/>
                    <a:lstStyle/>
                    <a:p>
                      <a:pPr indent="0" marL="0">
                        <a:buNone/>
                      </a:pPr>
                      <a:r>
                        <a:rPr lang="en-US" sz="1300" dirty="0">
                          <a:solidFill>
                            <a:schemeClr val="tx1"/>
                          </a:solidFill>
                        </a:rPr>
                        <a:t>Kritik altyapının korunmasında ihmalle veri ihlaline sebep olmak</a:t>
                      </a:r>
                      <a:endParaRPr lang="en-US" sz="1300" dirty="0"/>
                    </a:p>
                  </a:txBody>
                  <a:tcPr marL="101600" marR="101600" marT="38100" marB="38100" anchor="ctr">
                    <a:lnL w="9525" cap="flat" cmpd="sng" algn="ctr">
                      <a:solidFill>
                        <a:srgbClr val="E3C9C2"/>
                      </a:solidFill>
                      <a:prstDash val="solid"/>
                      <a:round/>
                      <a:headEnd type="none" w="med" len="med"/>
                      <a:tailEnd type="none" w="med" len="med"/>
                    </a:lnL>
                    <a:lnR w="9525" cap="flat" cmpd="sng" algn="ctr">
                      <a:solidFill>
                        <a:srgbClr val="E3C9C2"/>
                      </a:solidFill>
                      <a:prstDash val="solid"/>
                      <a:round/>
                      <a:headEnd type="none" w="med" len="med"/>
                      <a:tailEnd type="none" w="med" len="med"/>
                    </a:lnR>
                    <a:lnT w="9525" cap="flat" cmpd="sng" algn="ctr">
                      <a:solidFill>
                        <a:srgbClr val="E3C9C2"/>
                      </a:solidFill>
                      <a:prstDash val="solid"/>
                      <a:round/>
                      <a:headEnd type="none" w="med" len="med"/>
                      <a:tailEnd type="none" w="med" len="med"/>
                    </a:lnT>
                    <a:lnB w="9525" cap="flat" cmpd="sng" algn="ctr">
                      <a:solidFill>
                        <a:srgbClr val="E3C9C2"/>
                      </a:solidFill>
                      <a:prstDash val="solid"/>
                      <a:round/>
                      <a:headEnd type="none" w="med" len="med"/>
                      <a:tailEnd type="none" w="med" len="med"/>
                    </a:lnB>
                  </a:tcPr>
                </a:tc>
                <a:tc>
                  <a:txBody>
                    <a:bodyPr/>
                    <a:lstStyle/>
                    <a:p>
                      <a:pPr indent="0" marL="0">
                        <a:buNone/>
                      </a:pPr>
                      <a:r>
                        <a:rPr lang="en-US" sz="1300" b="1" dirty="0">
                          <a:solidFill>
                            <a:schemeClr val="accent3"/>
                          </a:solidFill>
                        </a:rPr>
                        <a:t>1 – 3 yıl hapis</a:t>
                      </a:r>
                      <a:endParaRPr lang="en-US" sz="1300" dirty="0"/>
                    </a:p>
                  </a:txBody>
                  <a:tcPr marL="101600" marR="101600" marT="38100" marB="38100" anchor="ctr">
                    <a:lnL w="9525" cap="flat" cmpd="sng" algn="ctr">
                      <a:solidFill>
                        <a:srgbClr val="E3C9C2"/>
                      </a:solidFill>
                      <a:prstDash val="solid"/>
                      <a:round/>
                      <a:headEnd type="none" w="med" len="med"/>
                      <a:tailEnd type="none" w="med" len="med"/>
                    </a:lnL>
                    <a:lnR w="9525" cap="flat" cmpd="sng" algn="ctr">
                      <a:solidFill>
                        <a:srgbClr val="E3C9C2"/>
                      </a:solidFill>
                      <a:prstDash val="solid"/>
                      <a:round/>
                      <a:headEnd type="none" w="med" len="med"/>
                      <a:tailEnd type="none" w="med" len="med"/>
                    </a:lnR>
                    <a:lnT w="9525" cap="flat" cmpd="sng" algn="ctr">
                      <a:solidFill>
                        <a:srgbClr val="E3C9C2"/>
                      </a:solidFill>
                      <a:prstDash val="solid"/>
                      <a:round/>
                      <a:headEnd type="none" w="med" len="med"/>
                      <a:tailEnd type="none" w="med" len="med"/>
                    </a:lnT>
                    <a:lnB w="9525" cap="flat" cmpd="sng" algn="ctr">
                      <a:solidFill>
                        <a:srgbClr val="E3C9C2"/>
                      </a:solidFill>
                      <a:prstDash val="solid"/>
                      <a:round/>
                      <a:headEnd type="none" w="med" len="med"/>
                      <a:tailEnd type="none" w="med" len="med"/>
                    </a:lnB>
                  </a:tcPr>
                </a:tc>
              </a:tr>
              <a:tr h="365760">
                <a:tc>
                  <a:txBody>
                    <a:bodyPr/>
                    <a:lstStyle/>
                    <a:p>
                      <a:pPr indent="0" marL="0">
                        <a:buNone/>
                      </a:pPr>
                      <a:r>
                        <a:rPr lang="en-US" sz="1300" dirty="0">
                          <a:solidFill>
                            <a:schemeClr val="tx1"/>
                          </a:solidFill>
                        </a:rPr>
                        <a:t>Sızdırılmış kritik kamu hizmeti verilerini erişilebilir kılmak veya satmak</a:t>
                      </a:r>
                      <a:endParaRPr lang="en-US" sz="1300" dirty="0"/>
                    </a:p>
                  </a:txBody>
                  <a:tcPr marL="101600" marR="101600" marT="38100" marB="38100" anchor="ctr">
                    <a:lnL w="9525" cap="flat" cmpd="sng" algn="ctr">
                      <a:solidFill>
                        <a:srgbClr val="E3C9C2"/>
                      </a:solidFill>
                      <a:prstDash val="solid"/>
                      <a:round/>
                      <a:headEnd type="none" w="med" len="med"/>
                      <a:tailEnd type="none" w="med" len="med"/>
                    </a:lnL>
                    <a:lnR w="9525" cap="flat" cmpd="sng" algn="ctr">
                      <a:solidFill>
                        <a:srgbClr val="E3C9C2"/>
                      </a:solidFill>
                      <a:prstDash val="solid"/>
                      <a:round/>
                      <a:headEnd type="none" w="med" len="med"/>
                      <a:tailEnd type="none" w="med" len="med"/>
                    </a:lnR>
                    <a:lnT w="9525" cap="flat" cmpd="sng" algn="ctr">
                      <a:solidFill>
                        <a:srgbClr val="E3C9C2"/>
                      </a:solidFill>
                      <a:prstDash val="solid"/>
                      <a:round/>
                      <a:headEnd type="none" w="med" len="med"/>
                      <a:tailEnd type="none" w="med" len="med"/>
                    </a:lnT>
                    <a:lnB w="9525" cap="flat" cmpd="sng" algn="ctr">
                      <a:solidFill>
                        <a:srgbClr val="E3C9C2"/>
                      </a:solidFill>
                      <a:prstDash val="solid"/>
                      <a:round/>
                      <a:headEnd type="none" w="med" len="med"/>
                      <a:tailEnd type="none" w="med" len="med"/>
                    </a:lnB>
                  </a:tcPr>
                </a:tc>
                <a:tc>
                  <a:txBody>
                    <a:bodyPr/>
                    <a:lstStyle/>
                    <a:p>
                      <a:pPr indent="0" marL="0">
                        <a:buNone/>
                      </a:pPr>
                      <a:r>
                        <a:rPr lang="en-US" sz="1300" b="1" dirty="0">
                          <a:solidFill>
                            <a:schemeClr val="accent3"/>
                          </a:solidFill>
                        </a:rPr>
                        <a:t>3 – 5 yıl hapis</a:t>
                      </a:r>
                      <a:endParaRPr lang="en-US" sz="1300" dirty="0"/>
                    </a:p>
                  </a:txBody>
                  <a:tcPr marL="101600" marR="101600" marT="38100" marB="38100" anchor="ctr">
                    <a:lnL w="9525" cap="flat" cmpd="sng" algn="ctr">
                      <a:solidFill>
                        <a:srgbClr val="E3C9C2"/>
                      </a:solidFill>
                      <a:prstDash val="solid"/>
                      <a:round/>
                      <a:headEnd type="none" w="med" len="med"/>
                      <a:tailEnd type="none" w="med" len="med"/>
                    </a:lnL>
                    <a:lnR w="9525" cap="flat" cmpd="sng" algn="ctr">
                      <a:solidFill>
                        <a:srgbClr val="E3C9C2"/>
                      </a:solidFill>
                      <a:prstDash val="solid"/>
                      <a:round/>
                      <a:headEnd type="none" w="med" len="med"/>
                      <a:tailEnd type="none" w="med" len="med"/>
                    </a:lnR>
                    <a:lnT w="9525" cap="flat" cmpd="sng" algn="ctr">
                      <a:solidFill>
                        <a:srgbClr val="E3C9C2"/>
                      </a:solidFill>
                      <a:prstDash val="solid"/>
                      <a:round/>
                      <a:headEnd type="none" w="med" len="med"/>
                      <a:tailEnd type="none" w="med" len="med"/>
                    </a:lnT>
                    <a:lnB w="9525" cap="flat" cmpd="sng" algn="ctr">
                      <a:solidFill>
                        <a:srgbClr val="E3C9C2"/>
                      </a:solidFill>
                      <a:prstDash val="solid"/>
                      <a:round/>
                      <a:headEnd type="none" w="med" len="med"/>
                      <a:tailEnd type="none" w="med" len="med"/>
                    </a:lnB>
                  </a:tcPr>
                </a:tc>
              </a:tr>
            </a:tbl>
          </a:graphicData>
        </a:graphic>
      </p:graphicFrame>
      <p:sp>
        <p:nvSpPr>
          <p:cNvPr id="11" name="kart"/>
          <p:cNvSpPr/>
          <p:nvPr/>
        </p:nvSpPr>
        <p:spPr>
          <a:xfrm>
            <a:off x="548640" y="5440680"/>
            <a:ext cx="11064240" cy="457200"/>
          </a:xfrm>
          <a:prstGeom prst="roundRect">
            <a:avLst>
              <a:gd name="adj" fmla="val 20000"/>
            </a:avLst>
          </a:prstGeom>
          <a:solidFill>
            <a:schemeClr val="bg2"/>
          </a:solidFill>
          <a:ln/>
        </p:spPr>
      </p:sp>
      <p:sp>
        <p:nvSpPr>
          <p:cNvPr id="12" name="kapsam"/>
          <p:cNvSpPr txBox="1"/>
          <p:nvPr/>
        </p:nvSpPr>
        <p:spPr>
          <a:xfrm>
            <a:off x="731520" y="5440680"/>
            <a:ext cx="10698480" cy="457200"/>
          </a:xfrm>
          <a:prstGeom prst="rect">
            <a:avLst/>
          </a:prstGeom>
          <a:noFill/>
          <a:ln/>
        </p:spPr>
        <p:txBody>
          <a:bodyPr wrap="square" lIns="0" tIns="0" rIns="0" bIns="0" rtlCol="0" anchor="ctr"/>
          <a:lstStyle/>
          <a:p>
            <a:pPr indent="0" marL="0">
              <a:buNone/>
            </a:pPr>
            <a:r>
              <a:rPr lang="en-US" sz="1300" b="1" dirty="0">
                <a:solidFill>
                  <a:schemeClr val="tx2"/>
                </a:solidFill>
              </a:rPr>
              <a:t>Kapsam kurulu güce göre değişir: </a:t>
            </a:r>
            <a:pPr indent="0" marL="0">
              <a:buNone/>
            </a:pPr>
            <a:r>
              <a:rPr lang="en-US" sz="1300" dirty="0">
                <a:solidFill>
                  <a:schemeClr val="tx1"/>
                </a:solidFill>
              </a:rPr>
              <a:t>EPDK veri ve uzaktan kontrol yükümlülükleri 900 kW ve üzeri lisanssız tesislerde başlar; KVKK kişisel veri hükümleri her tesiste geçerlidir.</a:t>
            </a:r>
            <a:endParaRPr lang="en-US" sz="1300" dirty="0"/>
          </a:p>
        </p:txBody>
      </p:sp>
      <p:sp>
        <p:nvSpPr>
          <p:cNvPr id="13" name="Text 10"/>
          <p:cNvSpPr txBox="1"/>
          <p:nvPr/>
        </p:nvSpPr>
        <p:spPr>
          <a:xfrm>
            <a:off x="548640" y="5989320"/>
            <a:ext cx="11064240" cy="365760"/>
          </a:xfrm>
          <a:prstGeom prst="rect">
            <a:avLst/>
          </a:prstGeom>
          <a:noFill/>
          <a:ln/>
        </p:spPr>
        <p:txBody>
          <a:bodyPr wrap="square" lIns="0" tIns="0" rIns="0" bIns="0" rtlCol="0" anchor="ctr"/>
          <a:lstStyle/>
          <a:p>
            <a:pPr indent="0" marL="0">
              <a:buNone/>
            </a:pPr>
            <a:r>
              <a:rPr lang="en-US" sz="1000" i="1" dirty="0">
                <a:solidFill>
                  <a:schemeClr val="accent5"/>
                </a:solidFill>
              </a:rPr>
              <a:t>Bilgilendirme amaçlıdır, hukuki görüş değildir. Yükümlülükler lisans türü, kurulu güç ve kritik altyapı statüsüne göre değişir; bağlayıcı metinler için Resmî Gazete ve EPDK duyuruları esastır.</a:t>
            </a:r>
            <a:endParaRPr lang="en-US" sz="10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kicker"/>
          <p:cNvSpPr txBox="1"/>
          <p:nvPr/>
        </p:nvSpPr>
        <p:spPr>
          <a:xfrm>
            <a:off x="548640" y="274320"/>
            <a:ext cx="1097280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YENİ · RESMÎ GAZETE 19.10.2026 · SAYI 33405 · 900 kW VE ÜZERİ</a:t>
            </a:r>
            <a:endParaRPr lang="en-US" sz="1200" dirty="0"/>
          </a:p>
        </p:txBody>
      </p:sp>
      <p:sp>
        <p:nvSpPr>
          <p:cNvPr id="3" name="Text 0"/>
          <p:cNvSpPr/>
          <p:nvPr>
            <p:ph idx="100" type="title" hasCustomPrompt="1"/>
          </p:nvPr>
        </p:nvSpPr>
        <p:spPr>
          <a:xfrm>
            <a:off x="548640" y="566928"/>
            <a:ext cx="11064240" cy="640080"/>
          </a:xfrm>
          <a:prstGeom prst="rect">
            <a:avLst/>
          </a:prstGeom>
          <a:noFill/>
          <a:ln/>
        </p:spPr>
        <p:txBody>
          <a:bodyPr wrap="square" lIns="0" tIns="0" rIns="0" bIns="0" rtlCol="0" anchor="t"/>
          <a:lstStyle/>
          <a:p>
            <a:pPr algn="l" indent="0" marL="0">
              <a:buNone/>
            </a:pPr>
            <a:r>
              <a:rPr lang="en-US" sz="3000" b="1" dirty="0">
                <a:solidFill>
                  <a:schemeClr val="tx2"/>
                </a:solidFill>
                <a:latin typeface="Arial" pitchFamily="34" charset="0"/>
                <a:ea typeface="Arial" pitchFamily="34" charset="-122"/>
                <a:cs typeface="Arial" pitchFamily="34" charset="-120"/>
              </a:rPr>
              <a:t>900 kW ve üzeri GES’ler için EPDK’nın yeni kuralları</a:t>
            </a:r>
            <a:endParaRPr lang="en-US" sz="3000" dirty="0"/>
          </a:p>
        </p:txBody>
      </p:sp>
      <p:sp>
        <p:nvSpPr>
          <p:cNvPr id="4" name="kart"/>
          <p:cNvSpPr/>
          <p:nvPr/>
        </p:nvSpPr>
        <p:spPr>
          <a:xfrm>
            <a:off x="548640" y="1463040"/>
            <a:ext cx="3291840" cy="1417320"/>
          </a:xfrm>
          <a:prstGeom prst="roundRect">
            <a:avLst>
              <a:gd name="adj" fmla="val 6452"/>
            </a:avLst>
          </a:prstGeom>
          <a:solidFill>
            <a:schemeClr val="bg2"/>
          </a:solidFill>
          <a:ln/>
        </p:spPr>
      </p:sp>
      <p:sp>
        <p:nvSpPr>
          <p:cNvPr id="5" name="Text 3"/>
          <p:cNvSpPr txBox="1"/>
          <p:nvPr/>
        </p:nvSpPr>
        <p:spPr>
          <a:xfrm>
            <a:off x="777240" y="1572768"/>
            <a:ext cx="2926080" cy="548640"/>
          </a:xfrm>
          <a:prstGeom prst="rect">
            <a:avLst/>
          </a:prstGeom>
          <a:noFill/>
          <a:ln/>
        </p:spPr>
        <p:txBody>
          <a:bodyPr wrap="square" lIns="0" tIns="0" rIns="0" bIns="0" rtlCol="0" anchor="ctr"/>
          <a:lstStyle/>
          <a:p>
            <a:pPr indent="0" marL="0">
              <a:buNone/>
            </a:pPr>
            <a:r>
              <a:rPr lang="en-US" sz="2800" b="1" dirty="0">
                <a:solidFill>
                  <a:schemeClr val="tx2"/>
                </a:solidFill>
                <a:latin typeface="Arial" pitchFamily="34" charset="0"/>
                <a:ea typeface="Arial" pitchFamily="34" charset="-122"/>
                <a:cs typeface="Arial" pitchFamily="34" charset="-120"/>
              </a:rPr>
              <a:t>60 gün</a:t>
            </a:r>
            <a:endParaRPr lang="en-US" sz="2800" dirty="0"/>
          </a:p>
        </p:txBody>
      </p:sp>
      <p:sp>
        <p:nvSpPr>
          <p:cNvPr id="6" name="Text 4"/>
          <p:cNvSpPr txBox="1"/>
          <p:nvPr/>
        </p:nvSpPr>
        <p:spPr>
          <a:xfrm>
            <a:off x="777240" y="2148840"/>
            <a:ext cx="2926080" cy="658368"/>
          </a:xfrm>
          <a:prstGeom prst="rect">
            <a:avLst/>
          </a:prstGeom>
          <a:noFill/>
          <a:ln/>
        </p:spPr>
        <p:txBody>
          <a:bodyPr wrap="square" lIns="0" tIns="0" rIns="0" bIns="0" rtlCol="0" anchor="t"/>
          <a:lstStyle/>
          <a:p>
            <a:pPr indent="0" marL="0">
              <a:buNone/>
            </a:pPr>
            <a:r>
              <a:rPr lang="en-US" sz="1200" dirty="0">
                <a:solidFill>
                  <a:schemeClr val="tx1"/>
                </a:solidFill>
              </a:rPr>
              <a:t>900 kW ve üzeri lisanssız üreticiler bağlantı anlaşmalarını yeni kurallara uydurmak için başvurur</a:t>
            </a:r>
            <a:endParaRPr lang="en-US" sz="1200" dirty="0"/>
          </a:p>
        </p:txBody>
      </p:sp>
      <p:sp>
        <p:nvSpPr>
          <p:cNvPr id="7" name="kart"/>
          <p:cNvSpPr/>
          <p:nvPr/>
        </p:nvSpPr>
        <p:spPr>
          <a:xfrm>
            <a:off x="548640" y="3063240"/>
            <a:ext cx="3291840" cy="1417320"/>
          </a:xfrm>
          <a:prstGeom prst="roundRect">
            <a:avLst>
              <a:gd name="adj" fmla="val 6452"/>
            </a:avLst>
          </a:prstGeom>
          <a:solidFill>
            <a:schemeClr val="bg2"/>
          </a:solidFill>
          <a:ln/>
        </p:spPr>
      </p:sp>
      <p:sp>
        <p:nvSpPr>
          <p:cNvPr id="8" name="Text 6"/>
          <p:cNvSpPr txBox="1"/>
          <p:nvPr/>
        </p:nvSpPr>
        <p:spPr>
          <a:xfrm>
            <a:off x="777240" y="3172968"/>
            <a:ext cx="2926080" cy="548640"/>
          </a:xfrm>
          <a:prstGeom prst="rect">
            <a:avLst/>
          </a:prstGeom>
          <a:noFill/>
          <a:ln/>
        </p:spPr>
        <p:txBody>
          <a:bodyPr wrap="square" lIns="0" tIns="0" rIns="0" bIns="0" rtlCol="0" anchor="ctr"/>
          <a:lstStyle/>
          <a:p>
            <a:pPr indent="0" marL="0">
              <a:buNone/>
            </a:pPr>
            <a:r>
              <a:rPr lang="en-US" sz="2800" b="1" dirty="0">
                <a:solidFill>
                  <a:schemeClr val="tx2"/>
                </a:solidFill>
                <a:latin typeface="Arial" pitchFamily="34" charset="0"/>
                <a:ea typeface="Arial" pitchFamily="34" charset="-122"/>
                <a:cs typeface="Arial" pitchFamily="34" charset="-120"/>
              </a:rPr>
              <a:t>31.12.2026</a:t>
            </a:r>
            <a:endParaRPr lang="en-US" sz="2800" dirty="0"/>
          </a:p>
        </p:txBody>
      </p:sp>
      <p:sp>
        <p:nvSpPr>
          <p:cNvPr id="9" name="Text 7"/>
          <p:cNvSpPr txBox="1"/>
          <p:nvPr/>
        </p:nvSpPr>
        <p:spPr>
          <a:xfrm>
            <a:off x="777240" y="3749040"/>
            <a:ext cx="2926080" cy="658368"/>
          </a:xfrm>
          <a:prstGeom prst="rect">
            <a:avLst/>
          </a:prstGeom>
          <a:noFill/>
          <a:ln/>
        </p:spPr>
        <p:txBody>
          <a:bodyPr wrap="square" lIns="0" tIns="0" rIns="0" bIns="0" rtlCol="0" anchor="t"/>
          <a:lstStyle/>
          <a:p>
            <a:pPr indent="0" marL="0">
              <a:buNone/>
            </a:pPr>
            <a:r>
              <a:rPr lang="en-US" sz="1200" dirty="0">
                <a:solidFill>
                  <a:schemeClr val="tx1"/>
                </a:solidFill>
              </a:rPr>
              <a:t>TEİAŞ yan hizmet performans testi belgelendirmesine başlama tarihi</a:t>
            </a:r>
            <a:endParaRPr lang="en-US" sz="1200" dirty="0"/>
          </a:p>
        </p:txBody>
      </p:sp>
      <p:sp>
        <p:nvSpPr>
          <p:cNvPr id="10" name="kart"/>
          <p:cNvSpPr/>
          <p:nvPr/>
        </p:nvSpPr>
        <p:spPr>
          <a:xfrm>
            <a:off x="548640" y="4663440"/>
            <a:ext cx="3291840" cy="1417320"/>
          </a:xfrm>
          <a:prstGeom prst="roundRect">
            <a:avLst>
              <a:gd name="adj" fmla="val 6452"/>
            </a:avLst>
          </a:prstGeom>
          <a:solidFill>
            <a:schemeClr val="bg2"/>
          </a:solidFill>
          <a:ln/>
        </p:spPr>
      </p:sp>
      <p:sp>
        <p:nvSpPr>
          <p:cNvPr id="11" name="Text 9"/>
          <p:cNvSpPr txBox="1"/>
          <p:nvPr/>
        </p:nvSpPr>
        <p:spPr>
          <a:xfrm>
            <a:off x="777240" y="4773168"/>
            <a:ext cx="2926080" cy="548640"/>
          </a:xfrm>
          <a:prstGeom prst="rect">
            <a:avLst/>
          </a:prstGeom>
          <a:noFill/>
          <a:ln/>
        </p:spPr>
        <p:txBody>
          <a:bodyPr wrap="square" lIns="0" tIns="0" rIns="0" bIns="0" rtlCol="0" anchor="ctr"/>
          <a:lstStyle/>
          <a:p>
            <a:pPr indent="0" marL="0">
              <a:buNone/>
            </a:pPr>
            <a:r>
              <a:rPr lang="en-US" sz="2800" b="1" dirty="0">
                <a:solidFill>
                  <a:schemeClr val="tx2"/>
                </a:solidFill>
                <a:latin typeface="Arial" pitchFamily="34" charset="0"/>
                <a:ea typeface="Arial" pitchFamily="34" charset="-122"/>
                <a:cs typeface="Arial" pitchFamily="34" charset="-120"/>
              </a:rPr>
              <a:t>30.04.2027</a:t>
            </a:r>
            <a:endParaRPr lang="en-US" sz="2800" dirty="0"/>
          </a:p>
        </p:txBody>
      </p:sp>
      <p:sp>
        <p:nvSpPr>
          <p:cNvPr id="12" name="Text 10"/>
          <p:cNvSpPr txBox="1"/>
          <p:nvPr/>
        </p:nvSpPr>
        <p:spPr>
          <a:xfrm>
            <a:off x="777240" y="5349240"/>
            <a:ext cx="2926080" cy="658368"/>
          </a:xfrm>
          <a:prstGeom prst="rect">
            <a:avLst/>
          </a:prstGeom>
          <a:noFill/>
          <a:ln/>
        </p:spPr>
        <p:txBody>
          <a:bodyPr wrap="square" lIns="0" tIns="0" rIns="0" bIns="0" rtlCol="0" anchor="t"/>
          <a:lstStyle/>
          <a:p>
            <a:pPr indent="0" marL="0">
              <a:buNone/>
            </a:pPr>
            <a:r>
              <a:rPr lang="en-US" sz="1200" dirty="0">
                <a:solidFill>
                  <a:schemeClr val="tx1"/>
                </a:solidFill>
              </a:rPr>
              <a:t>Bağlantı anlaşmalarındaki cezai şartların uygulanmayacağı son tarih</a:t>
            </a:r>
            <a:endParaRPr lang="en-US" sz="1200" dirty="0"/>
          </a:p>
        </p:txBody>
      </p:sp>
      <p:graphicFrame>
        <p:nvGraphicFramePr>
          <p:cNvPr id="15" name="epdk-tablo"/>
          <p:cNvGraphicFramePr>
            <a:graphicFrameLocks noGrp="1"/>
          </p:cNvGraphicFramePr>
          <p:nvPr>
            <p:extLst>
              <p:ext uri="{D42A27DB-BD31-4B8C-83A1-F6EECF244321}">
                <p14:modId xmlns:p14="http://schemas.microsoft.com/office/powerpoint/2010/main" val="1579011935"/>
              </p:ext>
            </p:extLst>
          </p:nvPr>
        </p:nvGraphicFramePr>
        <p:xfrm>
          <a:off x="4114800" y="1463040"/>
          <a:ext cx="7498080" cy="914400"/>
        </p:xfrm>
        <a:graphic>
          <a:graphicData uri="http://schemas.openxmlformats.org/drawingml/2006/table">
            <a:tbl>
              <a:tblPr/>
              <a:tblGrid>
                <a:gridCol w="2743200"/>
                <a:gridCol w="4754880"/>
              </a:tblGrid>
              <a:tr h="384048">
                <a:tc>
                  <a:txBody>
                    <a:bodyPr/>
                    <a:lstStyle/>
                    <a:p>
                      <a:pPr indent="0" marL="0">
                        <a:buNone/>
                      </a:pPr>
                      <a:r>
                        <a:rPr lang="en-US" sz="1300" b="1" dirty="0">
                          <a:solidFill>
                            <a:schemeClr val="bg1"/>
                          </a:solidFill>
                        </a:rPr>
                        <a:t>YENİ KURAL</a:t>
                      </a:r>
                      <a:endParaRPr lang="en-US" sz="1300" dirty="0"/>
                    </a:p>
                  </a:txBody>
                  <a:tcPr marL="101600" marR="101600" marT="50800" marB="5080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chemeClr val="tx2"/>
                    </a:solidFill>
                  </a:tcPr>
                </a:tc>
                <a:tc>
                  <a:txBody>
                    <a:bodyPr/>
                    <a:lstStyle/>
                    <a:p>
                      <a:pPr indent="0" marL="0">
                        <a:buNone/>
                      </a:pPr>
                      <a:r>
                        <a:rPr lang="en-US" sz="1300" b="1" dirty="0">
                          <a:solidFill>
                            <a:schemeClr val="accent1"/>
                          </a:solidFill>
                        </a:rPr>
                        <a:t>SİYAD İLE</a:t>
                      </a:r>
                      <a:endParaRPr lang="en-US" sz="1300" dirty="0"/>
                    </a:p>
                  </a:txBody>
                  <a:tcPr marL="101600" marR="101600" marT="50800" marB="5080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chemeClr val="tx2"/>
                    </a:solidFill>
                  </a:tcPr>
                </a:tc>
              </a:tr>
              <a:tr h="1188720">
                <a:tc>
                  <a:txBody>
                    <a:bodyPr/>
                    <a:lstStyle/>
                    <a:p>
                      <a:pPr indent="0" marL="0">
                        <a:buNone/>
                      </a:pPr>
                      <a:r>
                        <a:rPr lang="en-US" sz="1300" b="1" dirty="0">
                          <a:solidFill>
                            <a:schemeClr val="tx1"/>
                          </a:solidFill>
                        </a:rPr>
                        <a:t>Uzaktan kontrol ve acil durum talimatı</a:t>
                      </a:r>
                      <a:endParaRPr lang="en-US" sz="1300" dirty="0"/>
                    </a:p>
                  </a:txBody>
                  <a:tcPr marL="101600" marR="101600" marT="50800" marB="5080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chemeClr val="tx1"/>
                          </a:solidFill>
                        </a:rPr>
                        <a:t>Talimat 900 kW ve üzeri santrallere, en büyük güçten başlayarak uygulanır. Kesici konumu (IEC 60870-5-103) ve inverter üretimi dakika dakika kayıtlı; talimat anında tesisin durduğu belgelenir</a:t>
                      </a:r>
                      <a:endParaRPr lang="en-US" sz="1300" dirty="0"/>
                    </a:p>
                  </a:txBody>
                  <a:tcPr marL="101600" marR="101600" marT="50800" marB="5080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868680">
                <a:tc>
                  <a:txBody>
                    <a:bodyPr/>
                    <a:lstStyle/>
                    <a:p>
                      <a:pPr indent="0" marL="0">
                        <a:buNone/>
                      </a:pPr>
                      <a:r>
                        <a:rPr lang="en-US" sz="1300" b="1" dirty="0">
                          <a:solidFill>
                            <a:schemeClr val="tx1"/>
                          </a:solidFill>
                        </a:rPr>
                        <a:t>Depolama ve veriş sınırı</a:t>
                      </a:r>
                      <a:endParaRPr lang="en-US" sz="1300" dirty="0"/>
                    </a:p>
                  </a:txBody>
                  <a:tcPr marL="101600" marR="101600" marT="50800" marB="5080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chemeClr val="tx1"/>
                          </a:solidFill>
                        </a:rPr>
                        <a:t>Sayaçtan alış / veriş anlık okunur; sınır aşılınca uyarı ve inverter bazında güç azaltma önerisi</a:t>
                      </a:r>
                      <a:endParaRPr lang="en-US" sz="1300" dirty="0"/>
                    </a:p>
                  </a:txBody>
                  <a:tcPr marL="101600" marR="101600" marT="50800" marB="5080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868680">
                <a:tc>
                  <a:txBody>
                    <a:bodyPr/>
                    <a:lstStyle/>
                    <a:p>
                      <a:pPr indent="0" marL="0">
                        <a:buNone/>
                      </a:pPr>
                      <a:r>
                        <a:rPr lang="en-US" sz="1300" b="1" dirty="0">
                          <a:solidFill>
                            <a:schemeClr val="tx1"/>
                          </a:solidFill>
                        </a:rPr>
                        <a:t>İç tüketim ve mahsuplaşma</a:t>
                      </a:r>
                      <a:endParaRPr lang="en-US" sz="1300" dirty="0"/>
                    </a:p>
                  </a:txBody>
                  <a:tcPr marL="101600" marR="101600" marT="50800" marB="5080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chemeClr val="tx1"/>
                          </a:solidFill>
                        </a:rPr>
                        <a:t>Ana sayaç ve iç ihtiyaç sayacı ayrı izlenir: alış, veriş, T1–T3 endeksleri, saat ve hata kodları</a:t>
                      </a:r>
                      <a:endParaRPr lang="en-US" sz="1300" dirty="0"/>
                    </a:p>
                  </a:txBody>
                  <a:tcPr marL="101600" marR="101600" marT="50800" marB="5080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r h="914400">
                <a:tc>
                  <a:txBody>
                    <a:bodyPr/>
                    <a:lstStyle/>
                    <a:p>
                      <a:pPr indent="0" marL="0">
                        <a:buNone/>
                      </a:pPr>
                      <a:r>
                        <a:rPr lang="en-US" sz="1300" b="1" dirty="0">
                          <a:solidFill>
                            <a:schemeClr val="tx1"/>
                          </a:solidFill>
                        </a:rPr>
                        <a:t>OSB ve endüstri bölgeleri</a:t>
                      </a:r>
                      <a:endParaRPr lang="en-US" sz="1300" dirty="0"/>
                    </a:p>
                  </a:txBody>
                  <a:tcPr marL="101600" marR="101600" marT="50800" marB="5080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c>
                  <a:txBody>
                    <a:bodyPr/>
                    <a:lstStyle/>
                    <a:p>
                      <a:pPr indent="0" marL="0">
                        <a:buNone/>
                      </a:pPr>
                      <a:r>
                        <a:rPr lang="en-US" sz="1300" dirty="0">
                          <a:solidFill>
                            <a:schemeClr val="tx1"/>
                          </a:solidFill>
                        </a:rPr>
                        <a:t>Tüm tesisler, sayaçlar ve kesiciler tek panelde; talimat öncesi / sonrası veri kendi sunucunuzda raporlanır</a:t>
                      </a:r>
                      <a:endParaRPr lang="en-US" sz="1300" dirty="0"/>
                    </a:p>
                  </a:txBody>
                  <a:tcPr marL="101600" marR="101600" marT="50800" marB="50800" anchor="ctr">
                    <a:lnL w="9525" cap="flat" cmpd="sng" algn="ctr">
                      <a:solidFill>
                        <a:srgbClr val="D9DEE7"/>
                      </a:solidFill>
                      <a:prstDash val="solid"/>
                      <a:round/>
                      <a:headEnd type="none" w="med" len="med"/>
                      <a:tailEnd type="none" w="med" len="med"/>
                    </a:lnL>
                    <a:lnR w="9525" cap="flat" cmpd="sng" algn="ctr">
                      <a:solidFill>
                        <a:srgbClr val="D9DEE7"/>
                      </a:solidFill>
                      <a:prstDash val="solid"/>
                      <a:round/>
                      <a:headEnd type="none" w="med" len="med"/>
                      <a:tailEnd type="none" w="med" len="med"/>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tcPr>
                </a:tc>
              </a:tr>
            </a:tbl>
          </a:graphicData>
        </a:graphic>
      </p:graphicFrame>
      <p:sp>
        <p:nvSpPr>
          <p:cNvPr id="14" name="Text 11"/>
          <p:cNvSpPr txBox="1"/>
          <p:nvPr/>
        </p:nvSpPr>
        <p:spPr>
          <a:xfrm>
            <a:off x="548640" y="6035040"/>
            <a:ext cx="11064240" cy="274320"/>
          </a:xfrm>
          <a:prstGeom prst="rect">
            <a:avLst/>
          </a:prstGeom>
          <a:noFill/>
          <a:ln/>
        </p:spPr>
        <p:txBody>
          <a:bodyPr wrap="square" lIns="0" tIns="0" rIns="0" bIns="0" rtlCol="0" anchor="ctr"/>
          <a:lstStyle/>
          <a:p>
            <a:pPr indent="0" marL="0">
              <a:buNone/>
            </a:pPr>
            <a:r>
              <a:rPr lang="en-US" sz="1000" i="1" dirty="0">
                <a:solidFill>
                  <a:schemeClr val="accent5"/>
                </a:solidFill>
              </a:rPr>
              <a:t>19 Ekim 2026 tarihli Resmî Gazete’de yayımlanan EPDK yönetmelik değişikliklerine ilişkin özettir; hukuki görüş değildir.</a:t>
            </a:r>
            <a:endParaRPr lang="en-US" sz="10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kicker"/>
          <p:cNvSpPr txBox="1"/>
          <p:nvPr/>
        </p:nvSpPr>
        <p:spPr>
          <a:xfrm>
            <a:off x="548640" y="274320"/>
            <a:ext cx="1097280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ÖMÜR BOYU LİSANS</a:t>
            </a:r>
            <a:endParaRPr lang="en-US" sz="1200" dirty="0"/>
          </a:p>
        </p:txBody>
      </p:sp>
      <p:sp>
        <p:nvSpPr>
          <p:cNvPr id="3" name="Text 0"/>
          <p:cNvSpPr/>
          <p:nvPr>
            <p:ph idx="100" type="title" hasCustomPrompt="1"/>
          </p:nvPr>
        </p:nvSpPr>
        <p:spPr>
          <a:xfrm>
            <a:off x="548640" y="566928"/>
            <a:ext cx="11064240" cy="640080"/>
          </a:xfrm>
          <a:prstGeom prst="rect">
            <a:avLst/>
          </a:prstGeom>
          <a:noFill/>
          <a:ln/>
        </p:spPr>
        <p:txBody>
          <a:bodyPr wrap="square" lIns="0" tIns="0" rIns="0" bIns="0" rtlCol="0" anchor="t"/>
          <a:lstStyle/>
          <a:p>
            <a:pPr algn="l" indent="0" marL="0">
              <a:buNone/>
            </a:pPr>
            <a:r>
              <a:rPr lang="en-US" sz="3000" b="1" dirty="0">
                <a:solidFill>
                  <a:schemeClr val="tx2"/>
                </a:solidFill>
                <a:latin typeface="Arial" pitchFamily="34" charset="0"/>
                <a:ea typeface="Arial" pitchFamily="34" charset="-122"/>
                <a:cs typeface="Arial" pitchFamily="34" charset="-120"/>
              </a:rPr>
              <a:t>Bir kez ödeyin, süresiz kullanın</a:t>
            </a:r>
            <a:endParaRPr lang="en-US" sz="3000" dirty="0"/>
          </a:p>
        </p:txBody>
      </p:sp>
      <p:sp>
        <p:nvSpPr>
          <p:cNvPr id="4" name="kart"/>
          <p:cNvSpPr/>
          <p:nvPr/>
        </p:nvSpPr>
        <p:spPr>
          <a:xfrm>
            <a:off x="548640" y="1463040"/>
            <a:ext cx="5394960" cy="2148840"/>
          </a:xfrm>
          <a:prstGeom prst="roundRect">
            <a:avLst>
              <a:gd name="adj" fmla="val 4255"/>
            </a:avLst>
          </a:prstGeom>
          <a:solidFill>
            <a:srgbClr val="F8F1DF"/>
          </a:solidFill>
          <a:ln/>
        </p:spPr>
      </p:sp>
      <p:sp>
        <p:nvSpPr>
          <p:cNvPr id="5" name="Text 3"/>
          <p:cNvSpPr txBox="1"/>
          <p:nvPr/>
        </p:nvSpPr>
        <p:spPr>
          <a:xfrm>
            <a:off x="777240" y="1554480"/>
            <a:ext cx="4937760" cy="1965960"/>
          </a:xfrm>
          <a:prstGeom prst="rect">
            <a:avLst/>
          </a:prstGeom>
          <a:noFill/>
          <a:ln/>
        </p:spPr>
        <p:txBody>
          <a:bodyPr wrap="square" lIns="0" tIns="0" rIns="0" bIns="0" rtlCol="0" anchor="ctr"/>
          <a:lstStyle/>
          <a:p>
            <a:pPr indent="0" marL="0">
              <a:spcAft>
                <a:spcPts val="400"/>
              </a:spcAft>
              <a:buNone/>
            </a:pPr>
            <a:r>
              <a:rPr lang="en-US" sz="1200" b="1" dirty="0">
                <a:solidFill>
                  <a:schemeClr val="accent1"/>
                </a:solidFill>
              </a:rPr>
              <a:t>LİSANS</a:t>
            </a:r>
            <a:endParaRPr lang="en-US" sz="1200" dirty="0"/>
          </a:p>
          <a:p>
            <a:pPr indent="0" marL="0">
              <a:spcAft>
                <a:spcPts val="400"/>
              </a:spcAft>
              <a:buNone/>
            </a:pPr>
            <a:r>
              <a:rPr lang="en-US" sz="2000" b="1" dirty="0">
                <a:solidFill>
                  <a:schemeClr val="tx2"/>
                </a:solidFill>
              </a:rPr>
              <a:t>Tek seferlik ödeme, süresiz kullanım</a:t>
            </a:r>
            <a:endParaRPr lang="en-US" sz="1200" dirty="0"/>
          </a:p>
          <a:p>
            <a:pPr indent="0" marL="0">
              <a:spcAft>
                <a:spcPts val="400"/>
              </a:spcAft>
              <a:buNone/>
            </a:pPr>
            <a:r>
              <a:rPr lang="en-US" sz="1400" dirty="0">
                <a:solidFill>
                  <a:schemeClr val="tx1"/>
                </a:solidFill>
              </a:rPr>
              <a:t>Abonelik zorunlu değil. Modüler lisans: tesis, inverter, kullanıcı ve sayaç sayısına göre ödeme. Veriler kendi sunucunuzda kalır.</a:t>
            </a:r>
            <a:endParaRPr lang="en-US" sz="1200" dirty="0"/>
          </a:p>
        </p:txBody>
      </p:sp>
      <p:sp>
        <p:nvSpPr>
          <p:cNvPr id="6" name="kart"/>
          <p:cNvSpPr/>
          <p:nvPr/>
        </p:nvSpPr>
        <p:spPr>
          <a:xfrm>
            <a:off x="6217920" y="1463040"/>
            <a:ext cx="5394960" cy="2148840"/>
          </a:xfrm>
          <a:prstGeom prst="roundRect">
            <a:avLst>
              <a:gd name="adj" fmla="val 4255"/>
            </a:avLst>
          </a:prstGeom>
          <a:solidFill>
            <a:schemeClr val="bg2"/>
          </a:solidFill>
          <a:ln/>
        </p:spPr>
      </p:sp>
      <p:sp>
        <p:nvSpPr>
          <p:cNvPr id="7" name="Text 5"/>
          <p:cNvSpPr txBox="1"/>
          <p:nvPr/>
        </p:nvSpPr>
        <p:spPr>
          <a:xfrm>
            <a:off x="6446520" y="1600200"/>
            <a:ext cx="4937760" cy="274320"/>
          </a:xfrm>
          <a:prstGeom prst="rect">
            <a:avLst/>
          </a:prstGeom>
          <a:noFill/>
          <a:ln/>
        </p:spPr>
        <p:txBody>
          <a:bodyPr wrap="square" lIns="0" tIns="0" rIns="0" bIns="0" rtlCol="0" anchor="ctr"/>
          <a:lstStyle/>
          <a:p>
            <a:pPr indent="0" marL="0">
              <a:buNone/>
            </a:pPr>
            <a:r>
              <a:rPr lang="en-US" sz="1200" b="1" dirty="0">
                <a:solidFill>
                  <a:schemeClr val="accent5"/>
                </a:solidFill>
              </a:rPr>
              <a:t>GÜNCELLEMELER</a:t>
            </a:r>
            <a:endParaRPr lang="en-US" sz="1200" dirty="0"/>
          </a:p>
        </p:txBody>
      </p:sp>
      <p:pic>
        <p:nvPicPr>
          <p:cNvPr id="8" name="onay" descr="onay">    </p:cNvPr>
          <p:cNvPicPr>
            <a:picLocks noChangeAspect="1"/>
          </p:cNvPicPr>
          <p:nvPr/>
        </p:nvPicPr>
        <p:blipFill>
          <a:blip r:embed="rId1"/>
          <a:stretch>
            <a:fillRect/>
          </a:stretch>
        </p:blipFill>
        <p:spPr>
          <a:xfrm>
            <a:off x="6446520" y="1975104"/>
            <a:ext cx="201168" cy="201168"/>
          </a:xfrm>
          <a:prstGeom prst="rect">
            <a:avLst/>
          </a:prstGeom>
        </p:spPr>
      </p:pic>
      <p:sp>
        <p:nvSpPr>
          <p:cNvPr id="9" name="Text 6"/>
          <p:cNvSpPr txBox="1"/>
          <p:nvPr/>
        </p:nvSpPr>
        <p:spPr>
          <a:xfrm>
            <a:off x="6784848" y="1938528"/>
            <a:ext cx="4663440" cy="566928"/>
          </a:xfrm>
          <a:prstGeom prst="rect">
            <a:avLst/>
          </a:prstGeom>
          <a:noFill/>
          <a:ln/>
        </p:spPr>
        <p:txBody>
          <a:bodyPr wrap="square" lIns="0" tIns="0" rIns="0" bIns="0" rtlCol="0" anchor="t"/>
          <a:lstStyle/>
          <a:p>
            <a:pPr indent="0" marL="0">
              <a:buNone/>
            </a:pPr>
            <a:r>
              <a:rPr lang="en-US" sz="1300" dirty="0">
                <a:solidFill>
                  <a:schemeClr val="tx1"/>
                </a:solidFill>
              </a:rPr>
              <a:t>Aynı sürüm içindeki güncellemeler ücretsiz: web güncellemeleri, yeni raporlar, teknik sorun giderimi</a:t>
            </a:r>
            <a:endParaRPr lang="en-US" sz="1300" dirty="0"/>
          </a:p>
        </p:txBody>
      </p:sp>
      <p:pic>
        <p:nvPicPr>
          <p:cNvPr id="10" name="onay" descr="onay">    </p:cNvPr>
          <p:cNvPicPr>
            <a:picLocks noChangeAspect="1"/>
          </p:cNvPicPr>
          <p:nvPr/>
        </p:nvPicPr>
        <p:blipFill>
          <a:blip r:embed="rId2"/>
          <a:stretch>
            <a:fillRect/>
          </a:stretch>
        </p:blipFill>
        <p:spPr>
          <a:xfrm>
            <a:off x="6446520" y="2560320"/>
            <a:ext cx="201168" cy="201168"/>
          </a:xfrm>
          <a:prstGeom prst="rect">
            <a:avLst/>
          </a:prstGeom>
        </p:spPr>
      </p:pic>
      <p:sp>
        <p:nvSpPr>
          <p:cNvPr id="11" name="Text 7"/>
          <p:cNvSpPr txBox="1"/>
          <p:nvPr/>
        </p:nvSpPr>
        <p:spPr>
          <a:xfrm>
            <a:off x="6784848" y="2523744"/>
            <a:ext cx="4663440" cy="365760"/>
          </a:xfrm>
          <a:prstGeom prst="rect">
            <a:avLst/>
          </a:prstGeom>
          <a:noFill/>
          <a:ln/>
        </p:spPr>
        <p:txBody>
          <a:bodyPr wrap="square" lIns="0" tIns="0" rIns="0" bIns="0" rtlCol="0" anchor="t"/>
          <a:lstStyle/>
          <a:p>
            <a:pPr indent="0" marL="0">
              <a:buNone/>
            </a:pPr>
            <a:r>
              <a:rPr lang="en-US" sz="1300" dirty="0">
                <a:solidFill>
                  <a:schemeClr val="tx1"/>
                </a:solidFill>
              </a:rPr>
              <a:t>Yeni inverter, sayaç ve kesici desteği ücretsiz</a:t>
            </a:r>
            <a:endParaRPr lang="en-US" sz="1300" dirty="0"/>
          </a:p>
        </p:txBody>
      </p:sp>
      <p:pic>
        <p:nvPicPr>
          <p:cNvPr id="12" name="onay" descr="onay">    </p:cNvPr>
          <p:cNvPicPr>
            <a:picLocks noChangeAspect="1"/>
          </p:cNvPicPr>
          <p:nvPr/>
        </p:nvPicPr>
        <p:blipFill>
          <a:blip r:embed="rId3"/>
          <a:stretch>
            <a:fillRect/>
          </a:stretch>
        </p:blipFill>
        <p:spPr>
          <a:xfrm>
            <a:off x="6446520" y="2962656"/>
            <a:ext cx="201168" cy="201168"/>
          </a:xfrm>
          <a:prstGeom prst="rect">
            <a:avLst/>
          </a:prstGeom>
        </p:spPr>
      </p:pic>
      <p:sp>
        <p:nvSpPr>
          <p:cNvPr id="13" name="Text 8"/>
          <p:cNvSpPr txBox="1"/>
          <p:nvPr/>
        </p:nvSpPr>
        <p:spPr>
          <a:xfrm>
            <a:off x="6784848" y="2926080"/>
            <a:ext cx="4663440" cy="365760"/>
          </a:xfrm>
          <a:prstGeom prst="rect">
            <a:avLst/>
          </a:prstGeom>
          <a:noFill/>
          <a:ln/>
        </p:spPr>
        <p:txBody>
          <a:bodyPr wrap="square" lIns="0" tIns="0" rIns="0" bIns="0" rtlCol="0" anchor="t"/>
          <a:lstStyle/>
          <a:p>
            <a:pPr indent="0" marL="0">
              <a:buNone/>
            </a:pPr>
            <a:r>
              <a:rPr lang="en-US" sz="1300" dirty="0">
                <a:solidFill>
                  <a:schemeClr val="tx1"/>
                </a:solidFill>
              </a:rPr>
              <a:t>Framework ve güvenlik güncellemeleri ilk yıl ücretsiz</a:t>
            </a:r>
            <a:endParaRPr lang="en-US" sz="1300" dirty="0"/>
          </a:p>
        </p:txBody>
      </p:sp>
      <p:pic>
        <p:nvPicPr>
          <p:cNvPr id="14" name="onay" descr="onay">    </p:cNvPr>
          <p:cNvPicPr>
            <a:picLocks noChangeAspect="1"/>
          </p:cNvPicPr>
          <p:nvPr/>
        </p:nvPicPr>
        <p:blipFill>
          <a:blip r:embed="rId4"/>
          <a:stretch>
            <a:fillRect/>
          </a:stretch>
        </p:blipFill>
        <p:spPr>
          <a:xfrm>
            <a:off x="6446520" y="3364992"/>
            <a:ext cx="201168" cy="201168"/>
          </a:xfrm>
          <a:prstGeom prst="rect">
            <a:avLst/>
          </a:prstGeom>
        </p:spPr>
      </p:pic>
      <p:sp>
        <p:nvSpPr>
          <p:cNvPr id="15" name="Text 9"/>
          <p:cNvSpPr txBox="1"/>
          <p:nvPr/>
        </p:nvSpPr>
        <p:spPr>
          <a:xfrm>
            <a:off x="6784848" y="3328416"/>
            <a:ext cx="4663440" cy="365760"/>
          </a:xfrm>
          <a:prstGeom prst="rect">
            <a:avLst/>
          </a:prstGeom>
          <a:noFill/>
          <a:ln/>
        </p:spPr>
        <p:txBody>
          <a:bodyPr wrap="square" lIns="0" tIns="0" rIns="0" bIns="0" rtlCol="0" anchor="t"/>
          <a:lstStyle/>
          <a:p>
            <a:pPr indent="0" marL="0">
              <a:buNone/>
            </a:pPr>
            <a:r>
              <a:rPr lang="en-US" sz="1300" dirty="0">
                <a:solidFill>
                  <a:schemeClr val="tx1"/>
                </a:solidFill>
              </a:rPr>
              <a:t>Yeni sürümlere indirimli yükseltme hakkı</a:t>
            </a:r>
            <a:endParaRPr lang="en-US" sz="1300" dirty="0"/>
          </a:p>
        </p:txBody>
      </p:sp>
      <p:sp>
        <p:nvSpPr>
          <p:cNvPr id="16" name="kart"/>
          <p:cNvSpPr/>
          <p:nvPr/>
        </p:nvSpPr>
        <p:spPr>
          <a:xfrm>
            <a:off x="548640" y="3840480"/>
            <a:ext cx="5394960" cy="2377440"/>
          </a:xfrm>
          <a:prstGeom prst="roundRect">
            <a:avLst>
              <a:gd name="adj" fmla="val 3846"/>
            </a:avLst>
          </a:prstGeom>
          <a:solidFill>
            <a:schemeClr val="bg2"/>
          </a:solidFill>
          <a:ln/>
        </p:spPr>
      </p:sp>
      <p:sp>
        <p:nvSpPr>
          <p:cNvPr id="17" name="Text 11"/>
          <p:cNvSpPr txBox="1"/>
          <p:nvPr/>
        </p:nvSpPr>
        <p:spPr>
          <a:xfrm>
            <a:off x="777240" y="3977640"/>
            <a:ext cx="4937760" cy="274320"/>
          </a:xfrm>
          <a:prstGeom prst="rect">
            <a:avLst/>
          </a:prstGeom>
          <a:noFill/>
          <a:ln/>
        </p:spPr>
        <p:txBody>
          <a:bodyPr wrap="square" lIns="0" tIns="0" rIns="0" bIns="0" rtlCol="0" anchor="ctr"/>
          <a:lstStyle/>
          <a:p>
            <a:pPr indent="0" marL="0">
              <a:buNone/>
            </a:pPr>
            <a:r>
              <a:rPr lang="en-US" sz="1200" b="1" dirty="0">
                <a:solidFill>
                  <a:schemeClr val="accent5"/>
                </a:solidFill>
              </a:rPr>
              <a:t>PRO PAKET İLE</a:t>
            </a:r>
            <a:endParaRPr lang="en-US" sz="1200" dirty="0"/>
          </a:p>
        </p:txBody>
      </p:sp>
      <p:pic>
        <p:nvPicPr>
          <p:cNvPr id="18" name="onay" descr="onay">    </p:cNvPr>
          <p:cNvPicPr>
            <a:picLocks noChangeAspect="1"/>
          </p:cNvPicPr>
          <p:nvPr/>
        </p:nvPicPr>
        <p:blipFill>
          <a:blip r:embed="rId5"/>
          <a:stretch>
            <a:fillRect/>
          </a:stretch>
        </p:blipFill>
        <p:spPr>
          <a:xfrm>
            <a:off x="777240" y="4407408"/>
            <a:ext cx="201168" cy="201168"/>
          </a:xfrm>
          <a:prstGeom prst="rect">
            <a:avLst/>
          </a:prstGeom>
        </p:spPr>
      </p:pic>
      <p:sp>
        <p:nvSpPr>
          <p:cNvPr id="19" name="Text 12"/>
          <p:cNvSpPr txBox="1"/>
          <p:nvPr/>
        </p:nvSpPr>
        <p:spPr>
          <a:xfrm>
            <a:off x="1115568" y="4370832"/>
            <a:ext cx="4663440" cy="365760"/>
          </a:xfrm>
          <a:prstGeom prst="rect">
            <a:avLst/>
          </a:prstGeom>
          <a:noFill/>
          <a:ln/>
        </p:spPr>
        <p:txBody>
          <a:bodyPr wrap="square" lIns="0" tIns="0" rIns="0" bIns="0" rtlCol="0" anchor="t"/>
          <a:lstStyle/>
          <a:p>
            <a:pPr indent="0" marL="0">
              <a:buNone/>
            </a:pPr>
            <a:r>
              <a:rPr lang="en-US" sz="1400" dirty="0">
                <a:solidFill>
                  <a:schemeClr val="tx1"/>
                </a:solidFill>
              </a:rPr>
              <a:t>Sayaç / analizör okuma</a:t>
            </a:r>
            <a:endParaRPr lang="en-US" sz="1400" dirty="0"/>
          </a:p>
        </p:txBody>
      </p:sp>
      <p:pic>
        <p:nvPicPr>
          <p:cNvPr id="20" name="onay" descr="onay">    </p:cNvPr>
          <p:cNvPicPr>
            <a:picLocks noChangeAspect="1"/>
          </p:cNvPicPr>
          <p:nvPr/>
        </p:nvPicPr>
        <p:blipFill>
          <a:blip r:embed="rId6"/>
          <a:stretch>
            <a:fillRect/>
          </a:stretch>
        </p:blipFill>
        <p:spPr>
          <a:xfrm>
            <a:off x="777240" y="4809744"/>
            <a:ext cx="201168" cy="201168"/>
          </a:xfrm>
          <a:prstGeom prst="rect">
            <a:avLst/>
          </a:prstGeom>
        </p:spPr>
      </p:pic>
      <p:sp>
        <p:nvSpPr>
          <p:cNvPr id="21" name="Text 13"/>
          <p:cNvSpPr txBox="1"/>
          <p:nvPr/>
        </p:nvSpPr>
        <p:spPr>
          <a:xfrm>
            <a:off x="1115568" y="4773168"/>
            <a:ext cx="4663440" cy="365760"/>
          </a:xfrm>
          <a:prstGeom prst="rect">
            <a:avLst/>
          </a:prstGeom>
          <a:noFill/>
          <a:ln/>
        </p:spPr>
        <p:txBody>
          <a:bodyPr wrap="square" lIns="0" tIns="0" rIns="0" bIns="0" rtlCol="0" anchor="t"/>
          <a:lstStyle/>
          <a:p>
            <a:pPr indent="0" marL="0">
              <a:buNone/>
            </a:pPr>
            <a:r>
              <a:rPr lang="en-US" sz="1400" dirty="0">
                <a:solidFill>
                  <a:schemeClr val="tx1"/>
                </a:solidFill>
              </a:rPr>
              <a:t>PDF / Excel raporlama ve rapor tasarımcısı</a:t>
            </a:r>
            <a:endParaRPr lang="en-US" sz="1400" dirty="0"/>
          </a:p>
        </p:txBody>
      </p:sp>
      <p:pic>
        <p:nvPicPr>
          <p:cNvPr id="22" name="onay" descr="onay">    </p:cNvPr>
          <p:cNvPicPr>
            <a:picLocks noChangeAspect="1"/>
          </p:cNvPicPr>
          <p:nvPr/>
        </p:nvPicPr>
        <p:blipFill>
          <a:blip r:embed="rId7"/>
          <a:stretch>
            <a:fillRect/>
          </a:stretch>
        </p:blipFill>
        <p:spPr>
          <a:xfrm>
            <a:off x="777240" y="5212080"/>
            <a:ext cx="201168" cy="201168"/>
          </a:xfrm>
          <a:prstGeom prst="rect">
            <a:avLst/>
          </a:prstGeom>
        </p:spPr>
      </p:pic>
      <p:sp>
        <p:nvSpPr>
          <p:cNvPr id="23" name="Text 14"/>
          <p:cNvSpPr txBox="1"/>
          <p:nvPr/>
        </p:nvSpPr>
        <p:spPr>
          <a:xfrm>
            <a:off x="1115568" y="5175504"/>
            <a:ext cx="4663440" cy="365760"/>
          </a:xfrm>
          <a:prstGeom prst="rect">
            <a:avLst/>
          </a:prstGeom>
          <a:noFill/>
          <a:ln/>
        </p:spPr>
        <p:txBody>
          <a:bodyPr wrap="square" lIns="0" tIns="0" rIns="0" bIns="0" rtlCol="0" anchor="t"/>
          <a:lstStyle/>
          <a:p>
            <a:pPr indent="0" marL="0">
              <a:buNone/>
            </a:pPr>
            <a:r>
              <a:rPr lang="en-US" sz="1400" dirty="0">
                <a:solidFill>
                  <a:schemeClr val="tx1"/>
                </a:solidFill>
              </a:rPr>
              <a:t>Karbon ve ESG analizi</a:t>
            </a:r>
            <a:endParaRPr lang="en-US" sz="1400" dirty="0"/>
          </a:p>
        </p:txBody>
      </p:sp>
      <p:pic>
        <p:nvPicPr>
          <p:cNvPr id="24" name="onay" descr="onay">    </p:cNvPr>
          <p:cNvPicPr>
            <a:picLocks noChangeAspect="1"/>
          </p:cNvPicPr>
          <p:nvPr/>
        </p:nvPicPr>
        <p:blipFill>
          <a:blip r:embed="rId8"/>
          <a:stretch>
            <a:fillRect/>
          </a:stretch>
        </p:blipFill>
        <p:spPr>
          <a:xfrm>
            <a:off x="777240" y="5614416"/>
            <a:ext cx="201168" cy="201168"/>
          </a:xfrm>
          <a:prstGeom prst="rect">
            <a:avLst/>
          </a:prstGeom>
        </p:spPr>
      </p:pic>
      <p:sp>
        <p:nvSpPr>
          <p:cNvPr id="25" name="Text 15"/>
          <p:cNvSpPr txBox="1"/>
          <p:nvPr/>
        </p:nvSpPr>
        <p:spPr>
          <a:xfrm>
            <a:off x="1115568" y="5577840"/>
            <a:ext cx="4663440" cy="365760"/>
          </a:xfrm>
          <a:prstGeom prst="rect">
            <a:avLst/>
          </a:prstGeom>
          <a:noFill/>
          <a:ln/>
        </p:spPr>
        <p:txBody>
          <a:bodyPr wrap="square" lIns="0" tIns="0" rIns="0" bIns="0" rtlCol="0" anchor="t"/>
          <a:lstStyle/>
          <a:p>
            <a:pPr indent="0" marL="0">
              <a:buNone/>
            </a:pPr>
            <a:r>
              <a:rPr lang="en-US" sz="1400" dirty="0">
                <a:solidFill>
                  <a:schemeClr val="tx1"/>
                </a:solidFill>
              </a:rPr>
              <a:t>Kesici uzaktan açma / kapama</a:t>
            </a:r>
            <a:endParaRPr lang="en-US" sz="1400" dirty="0"/>
          </a:p>
        </p:txBody>
      </p:sp>
      <p:sp>
        <p:nvSpPr>
          <p:cNvPr id="26" name="Text 16"/>
          <p:cNvSpPr txBox="1"/>
          <p:nvPr/>
        </p:nvSpPr>
        <p:spPr>
          <a:xfrm>
            <a:off x="777240" y="5943600"/>
            <a:ext cx="4937760" cy="228600"/>
          </a:xfrm>
          <a:prstGeom prst="rect">
            <a:avLst/>
          </a:prstGeom>
          <a:noFill/>
          <a:ln/>
        </p:spPr>
        <p:txBody>
          <a:bodyPr wrap="square" lIns="0" tIns="0" rIns="0" bIns="0" rtlCol="0" anchor="ctr"/>
          <a:lstStyle/>
          <a:p>
            <a:pPr indent="0" marL="0">
              <a:buNone/>
            </a:pPr>
            <a:r>
              <a:rPr lang="en-US" sz="1100" i="1" dirty="0">
                <a:solidFill>
                  <a:schemeClr val="accent5"/>
                </a:solidFill>
              </a:rPr>
              <a:t>Standart, Pro ve Kurumsal paketler</a:t>
            </a:r>
            <a:endParaRPr lang="en-US" sz="1100" dirty="0"/>
          </a:p>
        </p:txBody>
      </p:sp>
      <p:sp>
        <p:nvSpPr>
          <p:cNvPr id="27" name="kart"/>
          <p:cNvSpPr/>
          <p:nvPr/>
        </p:nvSpPr>
        <p:spPr>
          <a:xfrm>
            <a:off x="6217920" y="3840480"/>
            <a:ext cx="5394960" cy="2377440"/>
          </a:xfrm>
          <a:prstGeom prst="roundRect">
            <a:avLst>
              <a:gd name="adj" fmla="val 3846"/>
            </a:avLst>
          </a:prstGeom>
          <a:solidFill>
            <a:schemeClr val="tx2"/>
          </a:solidFill>
          <a:ln/>
        </p:spPr>
      </p:sp>
      <p:sp>
        <p:nvSpPr>
          <p:cNvPr id="28" name="Text 18"/>
          <p:cNvSpPr txBox="1"/>
          <p:nvPr/>
        </p:nvSpPr>
        <p:spPr>
          <a:xfrm>
            <a:off x="6446520" y="3977640"/>
            <a:ext cx="4937760" cy="548640"/>
          </a:xfrm>
          <a:prstGeom prst="rect">
            <a:avLst/>
          </a:prstGeom>
          <a:noFill/>
          <a:ln/>
        </p:spPr>
        <p:txBody>
          <a:bodyPr wrap="square" lIns="0" tIns="0" rIns="0" bIns="0" rtlCol="0" anchor="ctr"/>
          <a:lstStyle/>
          <a:p>
            <a:pPr indent="0" marL="0">
              <a:buNone/>
            </a:pPr>
            <a:r>
              <a:rPr lang="en-US" sz="2800" b="1" dirty="0">
                <a:solidFill>
                  <a:schemeClr val="accent1"/>
                </a:solidFill>
                <a:latin typeface="Arial" pitchFamily="34" charset="0"/>
                <a:ea typeface="Arial" pitchFamily="34" charset="-122"/>
                <a:cs typeface="Arial" pitchFamily="34" charset="-120"/>
              </a:rPr>
              <a:t>Ücretsiz deneyin</a:t>
            </a:r>
            <a:endParaRPr lang="en-US" sz="2800" dirty="0"/>
          </a:p>
        </p:txBody>
      </p:sp>
      <p:sp>
        <p:nvSpPr>
          <p:cNvPr id="29" name="Text 19"/>
          <p:cNvSpPr txBox="1"/>
          <p:nvPr/>
        </p:nvSpPr>
        <p:spPr>
          <a:xfrm>
            <a:off x="6446520" y="4617720"/>
            <a:ext cx="4937760" cy="1463040"/>
          </a:xfrm>
          <a:prstGeom prst="rect">
            <a:avLst/>
          </a:prstGeom>
          <a:noFill/>
          <a:ln/>
        </p:spPr>
        <p:txBody>
          <a:bodyPr wrap="square" lIns="0" tIns="0" rIns="0" bIns="0" rtlCol="0" anchor="t"/>
          <a:lstStyle/>
          <a:p>
            <a:pPr indent="0" marL="0">
              <a:spcAft>
                <a:spcPts val="600"/>
              </a:spcAft>
              <a:buNone/>
            </a:pPr>
            <a:r>
              <a:rPr lang="en-US" sz="1400" b="1" dirty="0">
                <a:solidFill>
                  <a:schemeClr val="bg1"/>
                </a:solidFill>
              </a:rPr>
              <a:t>Canlı demo paneli: </a:t>
            </a:r>
            <a:pPr indent="0" marL="0">
              <a:spcAft>
                <a:spcPts val="600"/>
              </a:spcAft>
              <a:buNone/>
            </a:pPr>
            <a:r>
              <a:rPr lang="en-US" sz="1400" dirty="0">
                <a:solidFill>
                  <a:srgbClr val="D6DEEA"/>
                </a:solidFill>
              </a:rPr>
              <a:t>izleme.siyadsistem.com:450 (kurulum gerekmez)</a:t>
            </a:r>
            <a:endParaRPr lang="en-US" sz="1400" dirty="0"/>
          </a:p>
          <a:p>
            <a:pPr indent="0" marL="0">
              <a:spcAft>
                <a:spcPts val="600"/>
              </a:spcAft>
              <a:buNone/>
            </a:pPr>
            <a:r>
              <a:rPr lang="en-US" sz="1400" b="1" dirty="0">
                <a:solidFill>
                  <a:schemeClr val="bg1"/>
                </a:solidFill>
              </a:rPr>
              <a:t>Değerlendirme (demo) modu: </a:t>
            </a:r>
            <a:pPr indent="0" marL="0">
              <a:spcAft>
                <a:spcPts val="600"/>
              </a:spcAft>
              <a:buNone/>
            </a:pPr>
            <a:r>
              <a:rPr lang="en-US" sz="1400" dirty="0">
                <a:solidFill>
                  <a:srgbClr val="D6DEEA"/>
                </a:solidFill>
              </a:rPr>
              <a:t>gerçek tesis olmadan deneme</a:t>
            </a:r>
            <a:endParaRPr lang="en-US" sz="1400" dirty="0"/>
          </a:p>
          <a:p>
            <a:pPr indent="0" marL="0">
              <a:spcAft>
                <a:spcPts val="600"/>
              </a:spcAft>
              <a:buNone/>
            </a:pPr>
            <a:r>
              <a:rPr lang="en-US" sz="1400" b="1" dirty="0">
                <a:solidFill>
                  <a:schemeClr val="bg1"/>
                </a:solidFill>
              </a:rPr>
              <a:t>Kurulum paketi: </a:t>
            </a:r>
            <a:pPr indent="0" marL="0">
              <a:spcAft>
                <a:spcPts val="600"/>
              </a:spcAft>
              <a:buNone/>
            </a:pPr>
            <a:r>
              <a:rPr lang="en-US" sz="1400" dirty="0">
                <a:solidFill>
                  <a:srgbClr val="D6DEEA"/>
                </a:solidFill>
              </a:rPr>
              <a:t>ücretsiz üyelikle indirilir</a:t>
            </a:r>
            <a:endParaRPr lang="en-US" sz="1400" dirty="0"/>
          </a:p>
        </p:txBody>
      </p:sp>
      <p:sp>
        <p:nvSpPr>
          <p:cNvPr id="25" name="Slide Number Placeholder 0"/>
          <p:cNvSpPr>
            <a:spLocks noGrp="1"/>
          </p:cNvSpPr>
          <p:nvPr>
            <p:ph type="sldNum" sz="quarter" idx="4294967295"/>
          </p:nvPr>
        </p:nvSpPr>
        <p:spPr>
          <a:xfrm>
            <a:off x="11155680"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320040"/>
            <a:ext cx="4572000" cy="457200"/>
          </a:xfrm>
          <a:prstGeom prst="rect">
            <a:avLst/>
          </a:prstGeom>
          <a:noFill/>
          <a:ln/>
        </p:spPr>
        <p:txBody>
          <a:bodyPr wrap="square" lIns="0" tIns="0" rIns="0" bIns="0" rtlCol="0" anchor="ctr"/>
          <a:lstStyle/>
          <a:p>
            <a:pPr indent="0" marL="0">
              <a:buNone/>
            </a:pPr>
            <a:r>
              <a:rPr lang="en-US" sz="2600" b="1" dirty="0">
                <a:solidFill>
                  <a:schemeClr val="bg1"/>
                </a:solidFill>
                <a:latin typeface="Arial" pitchFamily="34" charset="0"/>
                <a:ea typeface="Arial" pitchFamily="34" charset="-122"/>
                <a:cs typeface="Arial" pitchFamily="34" charset="-120"/>
              </a:rPr>
              <a:t>SİYAD</a:t>
            </a:r>
            <a:pPr indent="0" marL="0">
              <a:buNone/>
            </a:pPr>
            <a:r>
              <a:rPr lang="en-US" sz="1300" dirty="0">
                <a:solidFill>
                  <a:srgbClr val="C9D3E3"/>
                </a:solidFill>
                <a:latin typeface="Arial" pitchFamily="34" charset="0"/>
                <a:ea typeface="Arial" pitchFamily="34" charset="-122"/>
                <a:cs typeface="Arial" pitchFamily="34" charset="-120"/>
              </a:rPr>
              <a:t>   Siyad Sistem</a:t>
            </a:r>
            <a:endParaRPr lang="en-US" sz="2600" dirty="0"/>
          </a:p>
        </p:txBody>
      </p:sp>
      <p:sp>
        <p:nvSpPr>
          <p:cNvPr id="3" name="Text 1"/>
          <p:cNvSpPr txBox="1"/>
          <p:nvPr/>
        </p:nvSpPr>
        <p:spPr>
          <a:xfrm>
            <a:off x="548640" y="1463040"/>
            <a:ext cx="10058400" cy="1097280"/>
          </a:xfrm>
          <a:prstGeom prst="rect">
            <a:avLst/>
          </a:prstGeom>
          <a:noFill/>
          <a:ln/>
        </p:spPr>
        <p:txBody>
          <a:bodyPr wrap="square" lIns="0" tIns="0" rIns="0" bIns="0" rtlCol="0" anchor="ctr"/>
          <a:lstStyle/>
          <a:p>
            <a:pPr indent="0" marL="0">
              <a:buNone/>
            </a:pPr>
            <a:r>
              <a:rPr lang="en-US" sz="4000" b="1" dirty="0">
                <a:solidFill>
                  <a:schemeClr val="bg1"/>
                </a:solidFill>
                <a:latin typeface="Arial" pitchFamily="34" charset="0"/>
                <a:ea typeface="Arial" pitchFamily="34" charset="-122"/>
                <a:cs typeface="Arial" pitchFamily="34" charset="-120"/>
              </a:rPr>
              <a:t>Tesisinize uygun çözüm için teklif isteyin</a:t>
            </a:r>
            <a:endParaRPr lang="en-US" sz="4000" dirty="0"/>
          </a:p>
        </p:txBody>
      </p:sp>
      <p:sp>
        <p:nvSpPr>
          <p:cNvPr id="4" name="Text 2"/>
          <p:cNvSpPr txBox="1"/>
          <p:nvPr/>
        </p:nvSpPr>
        <p:spPr>
          <a:xfrm>
            <a:off x="548640" y="2697480"/>
            <a:ext cx="10058400" cy="457200"/>
          </a:xfrm>
          <a:prstGeom prst="rect">
            <a:avLst/>
          </a:prstGeom>
          <a:noFill/>
          <a:ln/>
        </p:spPr>
        <p:txBody>
          <a:bodyPr wrap="square" lIns="0" tIns="0" rIns="0" bIns="0" rtlCol="0" anchor="ctr"/>
          <a:lstStyle/>
          <a:p>
            <a:pPr indent="0" marL="0">
              <a:buNone/>
            </a:pPr>
            <a:r>
              <a:rPr lang="en-US" sz="1800" dirty="0">
                <a:solidFill>
                  <a:srgbClr val="D6DEEA"/>
                </a:solidFill>
              </a:rPr>
              <a:t>İnverter marka ve modellerinizi paylaşın, sistemi tesisinize göre birlikte değerlendirelim.</a:t>
            </a:r>
            <a:endParaRPr lang="en-US" sz="1800" dirty="0"/>
          </a:p>
        </p:txBody>
      </p:sp>
      <p:sp>
        <p:nvSpPr>
          <p:cNvPr id="5" name="iletisim"/>
          <p:cNvSpPr/>
          <p:nvPr/>
        </p:nvSpPr>
        <p:spPr>
          <a:xfrm>
            <a:off x="548640" y="3657600"/>
            <a:ext cx="3566160" cy="1691640"/>
          </a:xfrm>
          <a:prstGeom prst="roundRect">
            <a:avLst>
              <a:gd name="adj" fmla="val 5405"/>
            </a:avLst>
          </a:prstGeom>
          <a:solidFill>
            <a:srgbClr val="1D3A66"/>
          </a:solidFill>
          <a:ln/>
        </p:spPr>
      </p:sp>
      <p:pic>
        <p:nvPicPr>
          <p:cNvPr id="6" name="iletisim-ikon" descr="TELEFON">    </p:cNvPr>
          <p:cNvPicPr>
            <a:picLocks noChangeAspect="1"/>
          </p:cNvPicPr>
          <p:nvPr/>
        </p:nvPicPr>
        <p:blipFill>
          <a:blip r:embed="rId1"/>
          <a:stretch>
            <a:fillRect/>
          </a:stretch>
        </p:blipFill>
        <p:spPr>
          <a:xfrm>
            <a:off x="822960" y="3840480"/>
            <a:ext cx="320040" cy="320040"/>
          </a:xfrm>
          <a:prstGeom prst="rect">
            <a:avLst/>
          </a:prstGeom>
        </p:spPr>
      </p:pic>
      <p:sp>
        <p:nvSpPr>
          <p:cNvPr id="7" name="Text 4"/>
          <p:cNvSpPr txBox="1"/>
          <p:nvPr/>
        </p:nvSpPr>
        <p:spPr>
          <a:xfrm>
            <a:off x="1280160" y="3840480"/>
            <a:ext cx="2651760" cy="320040"/>
          </a:xfrm>
          <a:prstGeom prst="rect">
            <a:avLst/>
          </a:prstGeom>
          <a:noFill/>
          <a:ln/>
        </p:spPr>
        <p:txBody>
          <a:bodyPr wrap="square" lIns="0" tIns="0" rIns="0" bIns="0" rtlCol="0" anchor="ctr"/>
          <a:lstStyle/>
          <a:p>
            <a:pPr indent="0" marL="0">
              <a:buNone/>
            </a:pPr>
            <a:r>
              <a:rPr lang="en-US" sz="1200" b="1" spc="200" kern="0" dirty="0">
                <a:solidFill>
                  <a:schemeClr val="accent1"/>
                </a:solidFill>
              </a:rPr>
              <a:t>TELEFON</a:t>
            </a:r>
            <a:endParaRPr lang="en-US" sz="1200" dirty="0"/>
          </a:p>
        </p:txBody>
      </p:sp>
      <p:sp>
        <p:nvSpPr>
          <p:cNvPr id="8" name="Text 5"/>
          <p:cNvSpPr txBox="1"/>
          <p:nvPr/>
        </p:nvSpPr>
        <p:spPr>
          <a:xfrm>
            <a:off x="822960" y="4343400"/>
            <a:ext cx="3200400" cy="457200"/>
          </a:xfrm>
          <a:prstGeom prst="rect">
            <a:avLst/>
          </a:prstGeom>
          <a:noFill/>
          <a:ln/>
        </p:spPr>
        <p:txBody>
          <a:bodyPr wrap="square" lIns="0" tIns="0" rIns="0" bIns="0" rtlCol="0" anchor="ctr"/>
          <a:lstStyle/>
          <a:p>
            <a:pPr indent="0" marL="0">
              <a:buNone/>
            </a:pPr>
            <a:r>
              <a:rPr lang="en-US" sz="2000" b="1" dirty="0">
                <a:solidFill>
                  <a:schemeClr val="bg1"/>
                </a:solidFill>
              </a:rPr>
              <a:t>0232 237 55 55</a:t>
            </a:r>
            <a:endParaRPr lang="en-US" sz="2000" dirty="0"/>
          </a:p>
        </p:txBody>
      </p:sp>
      <p:sp>
        <p:nvSpPr>
          <p:cNvPr id="9" name="Text 6"/>
          <p:cNvSpPr txBox="1"/>
          <p:nvPr/>
        </p:nvSpPr>
        <p:spPr>
          <a:xfrm>
            <a:off x="822960" y="4828032"/>
            <a:ext cx="3200400" cy="365760"/>
          </a:xfrm>
          <a:prstGeom prst="rect">
            <a:avLst/>
          </a:prstGeom>
          <a:noFill/>
          <a:ln/>
        </p:spPr>
        <p:txBody>
          <a:bodyPr wrap="square" lIns="0" tIns="0" rIns="0" bIns="0" rtlCol="0" anchor="ctr"/>
          <a:lstStyle/>
          <a:p>
            <a:pPr indent="0" marL="0">
              <a:buNone/>
            </a:pPr>
            <a:r>
              <a:rPr lang="en-US" sz="1200" dirty="0">
                <a:solidFill>
                  <a:srgbClr val="C9D3E3"/>
                </a:solidFill>
              </a:rPr>
              <a:t>GSM 0544 363 71 64</a:t>
            </a:r>
            <a:endParaRPr lang="en-US" sz="1200" dirty="0"/>
          </a:p>
        </p:txBody>
      </p:sp>
      <p:sp>
        <p:nvSpPr>
          <p:cNvPr id="10" name="iletisim"/>
          <p:cNvSpPr/>
          <p:nvPr/>
        </p:nvSpPr>
        <p:spPr>
          <a:xfrm>
            <a:off x="4297680" y="3657600"/>
            <a:ext cx="3566160" cy="1691640"/>
          </a:xfrm>
          <a:prstGeom prst="roundRect">
            <a:avLst>
              <a:gd name="adj" fmla="val 5405"/>
            </a:avLst>
          </a:prstGeom>
          <a:solidFill>
            <a:srgbClr val="1D3A66"/>
          </a:solidFill>
          <a:ln/>
        </p:spPr>
      </p:sp>
      <p:pic>
        <p:nvPicPr>
          <p:cNvPr id="11" name="iletisim-ikon" descr="E-POSTA">    </p:cNvPr>
          <p:cNvPicPr>
            <a:picLocks noChangeAspect="1"/>
          </p:cNvPicPr>
          <p:nvPr/>
        </p:nvPicPr>
        <p:blipFill>
          <a:blip r:embed="rId2"/>
          <a:stretch>
            <a:fillRect/>
          </a:stretch>
        </p:blipFill>
        <p:spPr>
          <a:xfrm>
            <a:off x="4572000" y="3840480"/>
            <a:ext cx="320040" cy="320040"/>
          </a:xfrm>
          <a:prstGeom prst="rect">
            <a:avLst/>
          </a:prstGeom>
        </p:spPr>
      </p:pic>
      <p:sp>
        <p:nvSpPr>
          <p:cNvPr id="12" name="Text 8"/>
          <p:cNvSpPr txBox="1"/>
          <p:nvPr/>
        </p:nvSpPr>
        <p:spPr>
          <a:xfrm>
            <a:off x="5029200" y="3840480"/>
            <a:ext cx="2651760" cy="320040"/>
          </a:xfrm>
          <a:prstGeom prst="rect">
            <a:avLst/>
          </a:prstGeom>
          <a:noFill/>
          <a:ln/>
        </p:spPr>
        <p:txBody>
          <a:bodyPr wrap="square" lIns="0" tIns="0" rIns="0" bIns="0" rtlCol="0" anchor="ctr"/>
          <a:lstStyle/>
          <a:p>
            <a:pPr indent="0" marL="0">
              <a:buNone/>
            </a:pPr>
            <a:r>
              <a:rPr lang="en-US" sz="1200" b="1" spc="200" kern="0" dirty="0">
                <a:solidFill>
                  <a:schemeClr val="accent1"/>
                </a:solidFill>
              </a:rPr>
              <a:t>E-POSTA</a:t>
            </a:r>
            <a:endParaRPr lang="en-US" sz="1200" dirty="0"/>
          </a:p>
        </p:txBody>
      </p:sp>
      <p:sp>
        <p:nvSpPr>
          <p:cNvPr id="13" name="Text 9"/>
          <p:cNvSpPr txBox="1"/>
          <p:nvPr/>
        </p:nvSpPr>
        <p:spPr>
          <a:xfrm>
            <a:off x="4572000" y="4343400"/>
            <a:ext cx="3200400" cy="457200"/>
          </a:xfrm>
          <a:prstGeom prst="rect">
            <a:avLst/>
          </a:prstGeom>
          <a:noFill/>
          <a:ln/>
        </p:spPr>
        <p:txBody>
          <a:bodyPr wrap="square" lIns="0" tIns="0" rIns="0" bIns="0" rtlCol="0" anchor="ctr"/>
          <a:lstStyle/>
          <a:p>
            <a:pPr indent="0" marL="0">
              <a:buNone/>
            </a:pPr>
            <a:r>
              <a:rPr lang="en-US" sz="2000" b="1" dirty="0">
                <a:solidFill>
                  <a:schemeClr val="bg1"/>
                </a:solidFill>
              </a:rPr>
              <a:t>info@siyadsistem.com</a:t>
            </a:r>
            <a:endParaRPr lang="en-US" sz="2000" dirty="0"/>
          </a:p>
        </p:txBody>
      </p:sp>
      <p:sp>
        <p:nvSpPr>
          <p:cNvPr id="14" name="Text 10"/>
          <p:cNvSpPr txBox="1"/>
          <p:nvPr/>
        </p:nvSpPr>
        <p:spPr>
          <a:xfrm>
            <a:off x="4572000" y="4828032"/>
            <a:ext cx="3200400" cy="365760"/>
          </a:xfrm>
          <a:prstGeom prst="rect">
            <a:avLst/>
          </a:prstGeom>
          <a:noFill/>
          <a:ln/>
        </p:spPr>
        <p:txBody>
          <a:bodyPr wrap="square" lIns="0" tIns="0" rIns="0" bIns="0" rtlCol="0" anchor="ctr"/>
          <a:lstStyle/>
          <a:p>
            <a:pPr indent="0" marL="0">
              <a:buNone/>
            </a:pPr>
            <a:r>
              <a:rPr lang="en-US" sz="1200" dirty="0">
                <a:solidFill>
                  <a:srgbClr val="C9D3E3"/>
                </a:solidFill>
              </a:rPr>
              <a:t>Teklif ve demo talebi</a:t>
            </a:r>
            <a:endParaRPr lang="en-US" sz="1200" dirty="0"/>
          </a:p>
        </p:txBody>
      </p:sp>
      <p:sp>
        <p:nvSpPr>
          <p:cNvPr id="15" name="iletisim"/>
          <p:cNvSpPr/>
          <p:nvPr/>
        </p:nvSpPr>
        <p:spPr>
          <a:xfrm>
            <a:off x="8046720" y="3657600"/>
            <a:ext cx="3566160" cy="1691640"/>
          </a:xfrm>
          <a:prstGeom prst="roundRect">
            <a:avLst>
              <a:gd name="adj" fmla="val 5405"/>
            </a:avLst>
          </a:prstGeom>
          <a:solidFill>
            <a:srgbClr val="1D3A66"/>
          </a:solidFill>
          <a:ln/>
        </p:spPr>
      </p:sp>
      <p:pic>
        <p:nvPicPr>
          <p:cNvPr id="16" name="iletisim-ikon" descr="WEB">    </p:cNvPr>
          <p:cNvPicPr>
            <a:picLocks noChangeAspect="1"/>
          </p:cNvPicPr>
          <p:nvPr/>
        </p:nvPicPr>
        <p:blipFill>
          <a:blip r:embed="rId3"/>
          <a:stretch>
            <a:fillRect/>
          </a:stretch>
        </p:blipFill>
        <p:spPr>
          <a:xfrm>
            <a:off x="8321040" y="3840480"/>
            <a:ext cx="320040" cy="320040"/>
          </a:xfrm>
          <a:prstGeom prst="rect">
            <a:avLst/>
          </a:prstGeom>
        </p:spPr>
      </p:pic>
      <p:sp>
        <p:nvSpPr>
          <p:cNvPr id="17" name="Text 12"/>
          <p:cNvSpPr txBox="1"/>
          <p:nvPr/>
        </p:nvSpPr>
        <p:spPr>
          <a:xfrm>
            <a:off x="8778240" y="3840480"/>
            <a:ext cx="2651760" cy="320040"/>
          </a:xfrm>
          <a:prstGeom prst="rect">
            <a:avLst/>
          </a:prstGeom>
          <a:noFill/>
          <a:ln/>
        </p:spPr>
        <p:txBody>
          <a:bodyPr wrap="square" lIns="0" tIns="0" rIns="0" bIns="0" rtlCol="0" anchor="ctr"/>
          <a:lstStyle/>
          <a:p>
            <a:pPr indent="0" marL="0">
              <a:buNone/>
            </a:pPr>
            <a:r>
              <a:rPr lang="en-US" sz="1200" b="1" spc="200" kern="0" dirty="0">
                <a:solidFill>
                  <a:schemeClr val="accent1"/>
                </a:solidFill>
              </a:rPr>
              <a:t>WEB</a:t>
            </a:r>
            <a:endParaRPr lang="en-US" sz="1200" dirty="0"/>
          </a:p>
        </p:txBody>
      </p:sp>
      <p:sp>
        <p:nvSpPr>
          <p:cNvPr id="18" name="Text 13"/>
          <p:cNvSpPr txBox="1"/>
          <p:nvPr/>
        </p:nvSpPr>
        <p:spPr>
          <a:xfrm>
            <a:off x="8321040" y="4343400"/>
            <a:ext cx="3200400" cy="457200"/>
          </a:xfrm>
          <a:prstGeom prst="rect">
            <a:avLst/>
          </a:prstGeom>
          <a:noFill/>
          <a:ln/>
        </p:spPr>
        <p:txBody>
          <a:bodyPr wrap="square" lIns="0" tIns="0" rIns="0" bIns="0" rtlCol="0" anchor="ctr"/>
          <a:lstStyle/>
          <a:p>
            <a:pPr indent="0" marL="0">
              <a:buNone/>
            </a:pPr>
            <a:r>
              <a:rPr lang="en-US" sz="2000" b="1" dirty="0">
                <a:solidFill>
                  <a:schemeClr val="bg1"/>
                </a:solidFill>
              </a:rPr>
              <a:t>siyadsistem.com</a:t>
            </a:r>
            <a:endParaRPr lang="en-US" sz="2000" dirty="0"/>
          </a:p>
        </p:txBody>
      </p:sp>
      <p:sp>
        <p:nvSpPr>
          <p:cNvPr id="19" name="Text 14"/>
          <p:cNvSpPr txBox="1"/>
          <p:nvPr/>
        </p:nvSpPr>
        <p:spPr>
          <a:xfrm>
            <a:off x="8321040" y="4828032"/>
            <a:ext cx="3200400" cy="365760"/>
          </a:xfrm>
          <a:prstGeom prst="rect">
            <a:avLst/>
          </a:prstGeom>
          <a:noFill/>
          <a:ln/>
        </p:spPr>
        <p:txBody>
          <a:bodyPr wrap="square" lIns="0" tIns="0" rIns="0" bIns="0" rtlCol="0" anchor="ctr"/>
          <a:lstStyle/>
          <a:p>
            <a:pPr indent="0" marL="0">
              <a:buNone/>
            </a:pPr>
            <a:r>
              <a:rPr lang="en-US" sz="1200" dirty="0">
                <a:solidFill>
                  <a:srgbClr val="C9D3E3"/>
                </a:solidFill>
              </a:rPr>
              <a:t>Canlı demo: izleme.siyadsistem.com:450</a:t>
            </a:r>
            <a:endParaRPr lang="en-US" sz="1200" dirty="0"/>
          </a:p>
        </p:txBody>
      </p:sp>
      <p:sp>
        <p:nvSpPr>
          <p:cNvPr id="20" name="Text 15"/>
          <p:cNvSpPr txBox="1"/>
          <p:nvPr/>
        </p:nvSpPr>
        <p:spPr>
          <a:xfrm>
            <a:off x="548640" y="6172200"/>
            <a:ext cx="10972800" cy="274320"/>
          </a:xfrm>
          <a:prstGeom prst="rect">
            <a:avLst/>
          </a:prstGeom>
          <a:noFill/>
          <a:ln/>
        </p:spPr>
        <p:txBody>
          <a:bodyPr wrap="square" lIns="0" tIns="0" rIns="0" bIns="0" rtlCol="0" anchor="ctr"/>
          <a:lstStyle/>
          <a:p>
            <a:pPr indent="0" marL="0">
              <a:buNone/>
            </a:pPr>
            <a:r>
              <a:rPr lang="en-US" sz="1100" dirty="0">
                <a:solidFill>
                  <a:srgbClr val="AEB9CC"/>
                </a:solidFill>
              </a:rPr>
              <a:t>1985’ten beri · Merkez: Halkapınar, İzmir · Ar-Ge: Celal Bayar Üniversitesi Teknokent, Manisa · ISO 9001</a:t>
            </a:r>
            <a:endParaRPr lang="en-US" sz="1100" dirty="0"/>
          </a:p>
        </p:txBody>
      </p:sp>
      <p:sp>
        <p:nvSpPr>
          <p:cNvPr id="22" name="Text 0"/>
          <p:cNvSpPr/>
          <p:nvPr>
            <p:ph idx="100" type="title" hasCustomPrompt="1"/>
          </p:nvPr>
        </p:nvSpPr>
        <p:spPr>
          <a:xfrm>
            <a:off x="548640" y="1417320"/>
            <a:ext cx="5394960" cy="2377440"/>
          </a:xfrm>
          <a:prstGeom prst="rect">
            <a:avLst/>
          </a:prstGeom>
          <a:noFill/>
          <a:ln/>
        </p:spPr>
        <p:txBody>
          <a:bodyPr wrap="square" lIns="0" tIns="0" rIns="0" bIns="0" rtlCol="0" anchor="t"/>
          <a:lstStyle/>
          <a:p>
            <a:pPr algn="l" indent="0" marL="0">
              <a:buNone/>
            </a:pPr>
            <a:endParaRPr lang="en-US" sz="4000" dirty="0"/>
          </a:p>
        </p:txBody>
      </p:sp>
    </p:spTree>
  </p:cSld>
  <p:clrMapOvr>
    <a:masterClrMapping/>
  </p:clrMapOvr>
</p:sld>
</file>

<file path=ppt/theme/theme1.xml><?xml version="1.0" encoding="utf-8"?>
<a:theme xmlns:a="http://schemas.openxmlformats.org/drawingml/2006/main" name="SIYAD GES">
  <a:themeElements>
    <a:clrScheme name="SIYAD GES">
      <a:dk1>
        <a:srgbClr val="1F2937"/>
      </a:dk1>
      <a:lt1>
        <a:srgbClr val="FFFFFF"/>
      </a:lt1>
      <a:dk2>
        <a:srgbClr val="13294B"/>
      </a:dk2>
      <a:lt2>
        <a:srgbClr val="F3F5F9"/>
      </a:lt2>
      <a:accent1>
        <a:srgbClr val="C9A13B"/>
      </a:accent1>
      <a:accent2>
        <a:srgbClr val="2E8B57"/>
      </a:accent2>
      <a:accent3>
        <a:srgbClr val="B4412E"/>
      </a:accent3>
      <a:accent4>
        <a:srgbClr val="2F6FDE"/>
      </a:accent4>
      <a:accent5>
        <a:srgbClr val="6B7280"/>
      </a:accent5>
      <a:accent6>
        <a:srgbClr val="E8D9A8"/>
      </a:accent6>
      <a:hlink>
        <a:srgbClr val="2F6FDE"/>
      </a:hlink>
      <a:folHlink>
        <a:srgbClr val="13294B"/>
      </a:folHlink>
    </a:clrScheme>
    <a:fontScheme name="SIYAD GE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Siyad Sistem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SIYAD GES İzleme Sunumu</dc:title>
  <dc:subject>PptxGenJS Presentation</dc:subject>
  <dc:creator>Siyad Sistem</dc:creator>
  <cp:lastModifiedBy>Siyad Sistem</cp:lastModifiedBy>
  <cp:revision>1</cp:revision>
  <dcterms:created xsi:type="dcterms:W3CDTF">2026-10-30T10:24:43Z</dcterms:created>
  <dcterms:modified xsi:type="dcterms:W3CDTF">2026-10-30T10:24:43Z</dcterms:modified>
</cp:coreProperties>
</file>